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2387600" y="5975349"/>
            <a:ext cx="19621500" cy="1028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title"/>
          </p:nvPr>
        </p:nvSpPr>
        <p:spPr>
          <a:xfrm>
            <a:off x="1219200" y="2946400"/>
            <a:ext cx="21958300" cy="4089400"/>
          </a:xfrm>
          <a:prstGeom prst="rect">
            <a:avLst/>
          </a:prstGeom>
        </p:spPr>
        <p:txBody>
          <a:bodyPr anchor="b"/>
          <a:lstStyle>
            <a:lvl1pPr>
              <a:defRPr sz="9800">
                <a:solidFill>
                  <a:srgbClr val="546056"/>
                </a:solid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118" name="Shape 118"/>
          <p:cNvSpPr/>
          <p:nvPr>
            <p:ph type="body" sz="quarter" idx="1"/>
          </p:nvPr>
        </p:nvSpPr>
        <p:spPr>
          <a:xfrm>
            <a:off x="1219200" y="7327900"/>
            <a:ext cx="21958300" cy="19685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22860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45720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68580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91440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9" name="Shape 119"/>
          <p:cNvSpPr/>
          <p:nvPr>
            <p:ph type="sldNum" sz="quarter" idx="2"/>
          </p:nvPr>
        </p:nvSpPr>
        <p:spPr>
          <a:xfrm>
            <a:off x="11976099" y="13220700"/>
            <a:ext cx="419101" cy="50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95000"/>
                  </a:srgbClr>
                </a:solid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5.png"/><Relationship Id="rId4" Type="http://schemas.openxmlformats.org/officeDocument/2006/relationships/image" Target="../media/image2.jpeg"/><Relationship Id="rId5" Type="http://schemas.openxmlformats.org/officeDocument/2006/relationships/image" Target="../media/image3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幕布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8568" y="4000089"/>
            <a:ext cx="2235015" cy="228044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2" name="Group 132"/>
          <p:cNvGrpSpPr/>
          <p:nvPr/>
        </p:nvGrpSpPr>
        <p:grpSpPr>
          <a:xfrm>
            <a:off x="9134499" y="5778499"/>
            <a:ext cx="5324451" cy="2385075"/>
            <a:chOff x="0" y="-127000"/>
            <a:chExt cx="5324450" cy="2385073"/>
          </a:xfrm>
        </p:grpSpPr>
        <p:sp>
          <p:nvSpPr>
            <p:cNvPr id="129" name="Shape 129"/>
            <p:cNvSpPr/>
            <p:nvPr/>
          </p:nvSpPr>
          <p:spPr>
            <a:xfrm>
              <a:off x="130150" y="-127001"/>
              <a:ext cx="5194301" cy="1879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100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阿牛地图</a:t>
              </a:r>
            </a:p>
          </p:txBody>
        </p:sp>
        <p:sp>
          <p:nvSpPr>
            <p:cNvPr id="130" name="Shape 130"/>
            <p:cNvSpPr/>
            <p:nvPr/>
          </p:nvSpPr>
          <p:spPr>
            <a:xfrm>
              <a:off x="0" y="1686573"/>
              <a:ext cx="5286624" cy="571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 algn="l" defTabSz="457200">
                <a:lnSpc>
                  <a:spcPct val="1000000"/>
                </a:lnSpc>
                <a:defRPr sz="2400">
                  <a:solidFill>
                    <a:srgbClr val="A6AAA9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  ——   THE MAP OF ALIBABA   ——</a:t>
              </a:r>
            </a:p>
          </p:txBody>
        </p:sp>
        <p:sp>
          <p:nvSpPr>
            <p:cNvPr id="131" name="Shape 131"/>
            <p:cNvSpPr/>
            <p:nvPr/>
          </p:nvSpPr>
          <p:spPr>
            <a:xfrm>
              <a:off x="233872" y="1587500"/>
              <a:ext cx="4986857" cy="0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2" grpId="1"/>
      <p:bldP build="whole" bldLvl="1" animBg="1" rev="0" advAuto="0" spid="128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/>
        </p:nvSpPr>
        <p:spPr>
          <a:xfrm>
            <a:off x="913482" y="71636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82" name="Shape 282"/>
          <p:cNvSpPr/>
          <p:nvPr/>
        </p:nvSpPr>
        <p:spPr>
          <a:xfrm>
            <a:off x="1212850" y="473075"/>
            <a:ext cx="19431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视觉设计</a:t>
            </a:r>
          </a:p>
        </p:txBody>
      </p:sp>
      <p:sp>
        <p:nvSpPr>
          <p:cNvPr id="283" name="Shape 283"/>
          <p:cNvSpPr/>
          <p:nvPr/>
        </p:nvSpPr>
        <p:spPr>
          <a:xfrm>
            <a:off x="482600" y="508000"/>
            <a:ext cx="584200" cy="5842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pic>
        <p:nvPicPr>
          <p:cNvPr id="284" name="detai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352627" y="2410169"/>
            <a:ext cx="5546081" cy="986462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8000"/>
              </a:srgbClr>
            </a:outerShdw>
          </a:effectLst>
        </p:spPr>
      </p:pic>
      <p:pic>
        <p:nvPicPr>
          <p:cNvPr id="285" name="map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33132" y="2410169"/>
            <a:ext cx="5546081" cy="986462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8000"/>
              </a:srgbClr>
            </a:outerShdw>
          </a:effectLst>
        </p:spPr>
      </p:pic>
      <p:pic>
        <p:nvPicPr>
          <p:cNvPr id="286" name="map－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392879" y="2410169"/>
            <a:ext cx="5546082" cy="986462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8000"/>
              </a:srgbClr>
            </a:outerShdw>
          </a:effectLst>
        </p:spPr>
      </p:pic>
      <p:pic>
        <p:nvPicPr>
          <p:cNvPr id="287" name="map－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73386" y="2410169"/>
            <a:ext cx="5546081" cy="986462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8000"/>
              </a:srgbClr>
            </a:outerShdw>
          </a:effectLst>
        </p:spPr>
      </p:pic>
      <p:sp>
        <p:nvSpPr>
          <p:cNvPr id="288" name="Shape 288"/>
          <p:cNvSpPr/>
          <p:nvPr/>
        </p:nvSpPr>
        <p:spPr>
          <a:xfrm>
            <a:off x="3221026" y="380999"/>
            <a:ext cx="354332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01600" tIns="101600" rIns="101600" bIns="101600" anchor="ctr">
            <a:spAutoFit/>
          </a:bodyPr>
          <a:lstStyle>
            <a:lvl1pPr algn="l" defTabSz="457200">
              <a:lnSpc>
                <a:spcPct val="1000000"/>
              </a:lnSpc>
              <a:defRPr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— 园区浏览展示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913482" y="71636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91" name="Shape 291"/>
          <p:cNvSpPr/>
          <p:nvPr/>
        </p:nvSpPr>
        <p:spPr>
          <a:xfrm>
            <a:off x="1212850" y="473075"/>
            <a:ext cx="19431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视觉设计</a:t>
            </a:r>
          </a:p>
        </p:txBody>
      </p:sp>
      <p:sp>
        <p:nvSpPr>
          <p:cNvPr id="292" name="Shape 292"/>
          <p:cNvSpPr/>
          <p:nvPr/>
        </p:nvSpPr>
        <p:spPr>
          <a:xfrm>
            <a:off x="482600" y="508000"/>
            <a:ext cx="584200" cy="5842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93" name="Shape 293"/>
          <p:cNvSpPr/>
          <p:nvPr/>
        </p:nvSpPr>
        <p:spPr>
          <a:xfrm>
            <a:off x="1296058" y="2237358"/>
            <a:ext cx="22016876" cy="1"/>
          </a:xfrm>
          <a:prstGeom prst="line">
            <a:avLst/>
          </a:prstGeom>
          <a:ln w="38100" cap="rnd">
            <a:solidFill>
              <a:srgbClr val="D04B5F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94" name="Shape 294"/>
          <p:cNvSpPr/>
          <p:nvPr/>
        </p:nvSpPr>
        <p:spPr>
          <a:xfrm>
            <a:off x="989477" y="2112143"/>
            <a:ext cx="254001" cy="254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95" name="Shape 295"/>
          <p:cNvSpPr/>
          <p:nvPr/>
        </p:nvSpPr>
        <p:spPr>
          <a:xfrm>
            <a:off x="25450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96" name="Shape 296"/>
          <p:cNvSpPr/>
          <p:nvPr/>
        </p:nvSpPr>
        <p:spPr>
          <a:xfrm>
            <a:off x="2124335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1999年</a:t>
            </a:r>
          </a:p>
        </p:txBody>
      </p:sp>
      <p:sp>
        <p:nvSpPr>
          <p:cNvPr id="297" name="Shape 297"/>
          <p:cNvSpPr/>
          <p:nvPr/>
        </p:nvSpPr>
        <p:spPr>
          <a:xfrm>
            <a:off x="23163677" y="2110358"/>
            <a:ext cx="254001" cy="254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98" name="Shape 298"/>
          <p:cNvSpPr/>
          <p:nvPr/>
        </p:nvSpPr>
        <p:spPr>
          <a:xfrm>
            <a:off x="37515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99" name="Shape 299"/>
          <p:cNvSpPr/>
          <p:nvPr/>
        </p:nvSpPr>
        <p:spPr>
          <a:xfrm>
            <a:off x="49580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0" name="Shape 300"/>
          <p:cNvSpPr/>
          <p:nvPr/>
        </p:nvSpPr>
        <p:spPr>
          <a:xfrm>
            <a:off x="61645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1" name="Shape 301"/>
          <p:cNvSpPr/>
          <p:nvPr/>
        </p:nvSpPr>
        <p:spPr>
          <a:xfrm>
            <a:off x="73710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2" name="Shape 302"/>
          <p:cNvSpPr/>
          <p:nvPr/>
        </p:nvSpPr>
        <p:spPr>
          <a:xfrm>
            <a:off x="85775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3" name="Shape 303"/>
          <p:cNvSpPr/>
          <p:nvPr/>
        </p:nvSpPr>
        <p:spPr>
          <a:xfrm>
            <a:off x="97840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4" name="Shape 304"/>
          <p:cNvSpPr/>
          <p:nvPr/>
        </p:nvSpPr>
        <p:spPr>
          <a:xfrm>
            <a:off x="109905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5" name="Shape 305"/>
          <p:cNvSpPr/>
          <p:nvPr/>
        </p:nvSpPr>
        <p:spPr>
          <a:xfrm>
            <a:off x="121970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6" name="Shape 306"/>
          <p:cNvSpPr/>
          <p:nvPr/>
        </p:nvSpPr>
        <p:spPr>
          <a:xfrm>
            <a:off x="134035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7" name="Shape 307"/>
          <p:cNvSpPr/>
          <p:nvPr/>
        </p:nvSpPr>
        <p:spPr>
          <a:xfrm>
            <a:off x="146100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8" name="Shape 308"/>
          <p:cNvSpPr/>
          <p:nvPr/>
        </p:nvSpPr>
        <p:spPr>
          <a:xfrm>
            <a:off x="158165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09" name="Shape 309"/>
          <p:cNvSpPr/>
          <p:nvPr/>
        </p:nvSpPr>
        <p:spPr>
          <a:xfrm>
            <a:off x="170230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10" name="Shape 310"/>
          <p:cNvSpPr/>
          <p:nvPr/>
        </p:nvSpPr>
        <p:spPr>
          <a:xfrm>
            <a:off x="182295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11" name="Shape 311"/>
          <p:cNvSpPr/>
          <p:nvPr/>
        </p:nvSpPr>
        <p:spPr>
          <a:xfrm>
            <a:off x="194360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12" name="Shape 312"/>
          <p:cNvSpPr/>
          <p:nvPr/>
        </p:nvSpPr>
        <p:spPr>
          <a:xfrm>
            <a:off x="206425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13" name="Shape 313"/>
          <p:cNvSpPr/>
          <p:nvPr/>
        </p:nvSpPr>
        <p:spPr>
          <a:xfrm>
            <a:off x="21849022" y="2173858"/>
            <a:ext cx="127001" cy="127001"/>
          </a:xfrm>
          <a:prstGeom prst="ellipse">
            <a:avLst/>
          </a:prstGeom>
          <a:solidFill>
            <a:srgbClr val="D04B5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14" name="Shape 314"/>
          <p:cNvSpPr/>
          <p:nvPr/>
        </p:nvSpPr>
        <p:spPr>
          <a:xfrm>
            <a:off x="3330801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2000年</a:t>
            </a:r>
          </a:p>
        </p:txBody>
      </p:sp>
      <p:sp>
        <p:nvSpPr>
          <p:cNvPr id="315" name="Shape 315"/>
          <p:cNvSpPr/>
          <p:nvPr/>
        </p:nvSpPr>
        <p:spPr>
          <a:xfrm>
            <a:off x="4537268" y="2470150"/>
            <a:ext cx="109716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2001年</a:t>
            </a:r>
          </a:p>
        </p:txBody>
      </p:sp>
      <p:sp>
        <p:nvSpPr>
          <p:cNvPr id="316" name="Shape 316"/>
          <p:cNvSpPr/>
          <p:nvPr/>
        </p:nvSpPr>
        <p:spPr>
          <a:xfrm>
            <a:off x="5743733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2002年</a:t>
            </a:r>
          </a:p>
        </p:txBody>
      </p:sp>
      <p:sp>
        <p:nvSpPr>
          <p:cNvPr id="317" name="Shape 317"/>
          <p:cNvSpPr/>
          <p:nvPr/>
        </p:nvSpPr>
        <p:spPr>
          <a:xfrm>
            <a:off x="6950200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2003年</a:t>
            </a:r>
          </a:p>
        </p:txBody>
      </p:sp>
      <p:sp>
        <p:nvSpPr>
          <p:cNvPr id="318" name="Shape 318"/>
          <p:cNvSpPr/>
          <p:nvPr/>
        </p:nvSpPr>
        <p:spPr>
          <a:xfrm>
            <a:off x="8156666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2004年</a:t>
            </a:r>
          </a:p>
        </p:txBody>
      </p:sp>
      <p:sp>
        <p:nvSpPr>
          <p:cNvPr id="319" name="Shape 319"/>
          <p:cNvSpPr/>
          <p:nvPr/>
        </p:nvSpPr>
        <p:spPr>
          <a:xfrm>
            <a:off x="9363132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2005年</a:t>
            </a:r>
          </a:p>
        </p:txBody>
      </p:sp>
      <p:sp>
        <p:nvSpPr>
          <p:cNvPr id="320" name="Shape 320"/>
          <p:cNvSpPr/>
          <p:nvPr/>
        </p:nvSpPr>
        <p:spPr>
          <a:xfrm>
            <a:off x="10569599" y="2470150"/>
            <a:ext cx="109716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2006年</a:t>
            </a:r>
          </a:p>
        </p:txBody>
      </p:sp>
      <p:sp>
        <p:nvSpPr>
          <p:cNvPr id="321" name="Shape 321"/>
          <p:cNvSpPr/>
          <p:nvPr/>
        </p:nvSpPr>
        <p:spPr>
          <a:xfrm>
            <a:off x="11776064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2007年</a:t>
            </a:r>
          </a:p>
        </p:txBody>
      </p:sp>
      <p:sp>
        <p:nvSpPr>
          <p:cNvPr id="322" name="Shape 322"/>
          <p:cNvSpPr/>
          <p:nvPr/>
        </p:nvSpPr>
        <p:spPr>
          <a:xfrm>
            <a:off x="12982531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2008年</a:t>
            </a:r>
          </a:p>
        </p:txBody>
      </p:sp>
      <p:sp>
        <p:nvSpPr>
          <p:cNvPr id="323" name="Shape 323"/>
          <p:cNvSpPr/>
          <p:nvPr/>
        </p:nvSpPr>
        <p:spPr>
          <a:xfrm>
            <a:off x="14188997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2009年</a:t>
            </a:r>
          </a:p>
        </p:txBody>
      </p:sp>
      <p:sp>
        <p:nvSpPr>
          <p:cNvPr id="324" name="Shape 324"/>
          <p:cNvSpPr/>
          <p:nvPr/>
        </p:nvSpPr>
        <p:spPr>
          <a:xfrm>
            <a:off x="15395463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2010年</a:t>
            </a:r>
          </a:p>
        </p:txBody>
      </p:sp>
      <p:sp>
        <p:nvSpPr>
          <p:cNvPr id="325" name="Shape 325"/>
          <p:cNvSpPr/>
          <p:nvPr/>
        </p:nvSpPr>
        <p:spPr>
          <a:xfrm>
            <a:off x="16601929" y="2470150"/>
            <a:ext cx="1080493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2011年</a:t>
            </a:r>
          </a:p>
        </p:txBody>
      </p:sp>
      <p:sp>
        <p:nvSpPr>
          <p:cNvPr id="326" name="Shape 326"/>
          <p:cNvSpPr/>
          <p:nvPr/>
        </p:nvSpPr>
        <p:spPr>
          <a:xfrm>
            <a:off x="17808396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2012年</a:t>
            </a:r>
          </a:p>
        </p:txBody>
      </p:sp>
      <p:sp>
        <p:nvSpPr>
          <p:cNvPr id="327" name="Shape 327"/>
          <p:cNvSpPr/>
          <p:nvPr/>
        </p:nvSpPr>
        <p:spPr>
          <a:xfrm>
            <a:off x="19014862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2013年</a:t>
            </a:r>
          </a:p>
        </p:txBody>
      </p:sp>
      <p:sp>
        <p:nvSpPr>
          <p:cNvPr id="328" name="Shape 328"/>
          <p:cNvSpPr/>
          <p:nvPr/>
        </p:nvSpPr>
        <p:spPr>
          <a:xfrm>
            <a:off x="20221328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2014年</a:t>
            </a:r>
          </a:p>
        </p:txBody>
      </p:sp>
      <p:sp>
        <p:nvSpPr>
          <p:cNvPr id="329" name="Shape 329"/>
          <p:cNvSpPr/>
          <p:nvPr/>
        </p:nvSpPr>
        <p:spPr>
          <a:xfrm>
            <a:off x="21427794" y="2470150"/>
            <a:ext cx="1097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2015年</a:t>
            </a:r>
          </a:p>
        </p:txBody>
      </p:sp>
      <p:sp>
        <p:nvSpPr>
          <p:cNvPr id="330" name="Shape 330"/>
          <p:cNvSpPr/>
          <p:nvPr/>
        </p:nvSpPr>
        <p:spPr>
          <a:xfrm>
            <a:off x="3221026" y="380999"/>
            <a:ext cx="354332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01600" tIns="101600" rIns="101600" bIns="101600" anchor="ctr">
            <a:spAutoFit/>
          </a:bodyPr>
          <a:lstStyle>
            <a:lvl1pPr algn="l" defTabSz="457200">
              <a:lnSpc>
                <a:spcPct val="1000000"/>
              </a:lnSpc>
              <a:defRPr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— 文化介绍展示</a:t>
            </a:r>
          </a:p>
        </p:txBody>
      </p:sp>
      <p:sp>
        <p:nvSpPr>
          <p:cNvPr id="331" name="Shape 331"/>
          <p:cNvSpPr/>
          <p:nvPr/>
        </p:nvSpPr>
        <p:spPr>
          <a:xfrm>
            <a:off x="2294641" y="2749170"/>
            <a:ext cx="627764" cy="345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阿里巴巴集团成立</a:t>
            </a:r>
          </a:p>
        </p:txBody>
      </p:sp>
      <p:sp>
        <p:nvSpPr>
          <p:cNvPr id="332" name="Shape 332"/>
          <p:cNvSpPr/>
          <p:nvPr/>
        </p:nvSpPr>
        <p:spPr>
          <a:xfrm>
            <a:off x="3505076" y="2037970"/>
            <a:ext cx="627764" cy="932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获得融资两千万美元，第一届西湖论剑在杭州召开</a:t>
            </a:r>
          </a:p>
        </p:txBody>
      </p:sp>
      <p:sp>
        <p:nvSpPr>
          <p:cNvPr id="333" name="Shape 333"/>
          <p:cNvSpPr/>
          <p:nvPr/>
        </p:nvSpPr>
        <p:spPr>
          <a:xfrm>
            <a:off x="4715511" y="2139570"/>
            <a:ext cx="627764" cy="848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/>
            </a:pPr>
            <a:r>
              <a:t>集团订立使命及企业价值观，</a:t>
            </a:r>
          </a:p>
          <a:p>
            <a:pPr>
              <a:defRPr sz="2400"/>
            </a:pPr>
            <a:r>
              <a:t>用户超越一百万</a:t>
            </a:r>
          </a:p>
        </p:txBody>
      </p:sp>
      <p:sp>
        <p:nvSpPr>
          <p:cNvPr id="334" name="Shape 334"/>
          <p:cNvSpPr/>
          <p:nvPr/>
        </p:nvSpPr>
        <p:spPr>
          <a:xfrm>
            <a:off x="5925946" y="2596770"/>
            <a:ext cx="627764" cy="471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首次实现全年正现金流入</a:t>
            </a:r>
          </a:p>
        </p:txBody>
      </p:sp>
      <p:sp>
        <p:nvSpPr>
          <p:cNvPr id="335" name="Shape 335"/>
          <p:cNvSpPr/>
          <p:nvPr/>
        </p:nvSpPr>
        <p:spPr>
          <a:xfrm>
            <a:off x="7136381" y="2596770"/>
            <a:ext cx="627764" cy="471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集团创立购物网站淘宝网</a:t>
            </a:r>
          </a:p>
        </p:txBody>
      </p:sp>
      <p:sp>
        <p:nvSpPr>
          <p:cNvPr id="336" name="Shape 336"/>
          <p:cNvSpPr/>
          <p:nvPr/>
        </p:nvSpPr>
        <p:spPr>
          <a:xfrm>
            <a:off x="8346816" y="2088770"/>
            <a:ext cx="627764" cy="890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集团关联公司的第三方网上支付平台支付宝推出</a:t>
            </a:r>
          </a:p>
        </p:txBody>
      </p:sp>
      <p:sp>
        <p:nvSpPr>
          <p:cNvPr id="337" name="Shape 337"/>
          <p:cNvSpPr/>
          <p:nvPr/>
        </p:nvSpPr>
        <p:spPr>
          <a:xfrm>
            <a:off x="9557250" y="2291970"/>
            <a:ext cx="627765" cy="722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集团与美国雅虎建立战略伙伴合作协议</a:t>
            </a:r>
          </a:p>
        </p:txBody>
      </p:sp>
      <p:sp>
        <p:nvSpPr>
          <p:cNvPr id="338" name="Shape 338"/>
          <p:cNvSpPr/>
          <p:nvPr/>
        </p:nvSpPr>
        <p:spPr>
          <a:xfrm>
            <a:off x="10767686" y="2342770"/>
            <a:ext cx="627764" cy="680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淘宝网成为中国领先的网络零售平台</a:t>
            </a:r>
          </a:p>
        </p:txBody>
      </p:sp>
      <p:sp>
        <p:nvSpPr>
          <p:cNvPr id="339" name="Shape 339"/>
          <p:cNvSpPr/>
          <p:nvPr/>
        </p:nvSpPr>
        <p:spPr>
          <a:xfrm>
            <a:off x="11978120" y="2291970"/>
            <a:ext cx="627765" cy="722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阿里巴巴网络有限公司联交所挂牌上市</a:t>
            </a:r>
          </a:p>
        </p:txBody>
      </p:sp>
      <p:sp>
        <p:nvSpPr>
          <p:cNvPr id="340" name="Shape 340"/>
          <p:cNvSpPr/>
          <p:nvPr/>
        </p:nvSpPr>
        <p:spPr>
          <a:xfrm>
            <a:off x="13188556" y="1682370"/>
            <a:ext cx="627764" cy="1225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/>
            </a:pPr>
            <a:r>
              <a:t>淘宝网推出专注于服务第三方品牌及零售商的淘宝商城｜天猫</a:t>
            </a:r>
          </a:p>
          <a:p>
            <a:pPr>
              <a:defRPr sz="2400"/>
            </a:pPr>
            <a:r>
              <a:t>超市</a:t>
            </a:r>
          </a:p>
        </p:txBody>
      </p:sp>
      <p:sp>
        <p:nvSpPr>
          <p:cNvPr id="341" name="Shape 341"/>
          <p:cNvSpPr/>
          <p:nvPr/>
        </p:nvSpPr>
        <p:spPr>
          <a:xfrm>
            <a:off x="14398990" y="2291970"/>
            <a:ext cx="627765" cy="722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庆祝创立十周年，同时成立阿里云计算</a:t>
            </a:r>
          </a:p>
        </p:txBody>
      </p:sp>
      <p:sp>
        <p:nvSpPr>
          <p:cNvPr id="342" name="Shape 342"/>
          <p:cNvSpPr/>
          <p:nvPr/>
        </p:nvSpPr>
        <p:spPr>
          <a:xfrm>
            <a:off x="15618507" y="2190370"/>
            <a:ext cx="609601" cy="806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推出团购网站聚划算，全球速卖通正式上线</a:t>
            </a:r>
          </a:p>
        </p:txBody>
      </p:sp>
      <p:sp>
        <p:nvSpPr>
          <p:cNvPr id="343" name="Shape 343"/>
          <p:cNvSpPr/>
          <p:nvPr/>
        </p:nvSpPr>
        <p:spPr>
          <a:xfrm>
            <a:off x="16819860" y="1682370"/>
            <a:ext cx="627764" cy="1225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集团宣布将在中国打造一个仓储网络体系，大力投资中国物流业算</a:t>
            </a:r>
          </a:p>
        </p:txBody>
      </p:sp>
      <p:sp>
        <p:nvSpPr>
          <p:cNvPr id="344" name="Shape 344"/>
          <p:cNvSpPr/>
          <p:nvPr/>
        </p:nvSpPr>
        <p:spPr>
          <a:xfrm>
            <a:off x="18030296" y="1936370"/>
            <a:ext cx="627764" cy="1016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成立阿里巴巴公益基金会并向该会拨款，支持公益活动</a:t>
            </a:r>
          </a:p>
        </p:txBody>
      </p:sp>
      <p:sp>
        <p:nvSpPr>
          <p:cNvPr id="345" name="Shape 345"/>
          <p:cNvSpPr/>
          <p:nvPr/>
        </p:nvSpPr>
        <p:spPr>
          <a:xfrm>
            <a:off x="19240730" y="1631570"/>
            <a:ext cx="627765" cy="1267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R="457200" algn="just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联合多家公司共同组建了菜鸟网络，正式启动了中国智能骨干网项目</a:t>
            </a:r>
          </a:p>
        </p:txBody>
      </p:sp>
      <p:sp>
        <p:nvSpPr>
          <p:cNvPr id="346" name="Shape 346"/>
          <p:cNvSpPr/>
          <p:nvPr/>
        </p:nvSpPr>
        <p:spPr>
          <a:xfrm>
            <a:off x="20311465" y="2088770"/>
            <a:ext cx="627764" cy="890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R="457200" algn="just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天猫国际正式上线，集团于纽约证券交易所上市</a:t>
            </a:r>
          </a:p>
        </p:txBody>
      </p:sp>
      <p:sp>
        <p:nvSpPr>
          <p:cNvPr id="347" name="Shape 347"/>
          <p:cNvSpPr/>
          <p:nvPr/>
        </p:nvSpPr>
        <p:spPr>
          <a:xfrm>
            <a:off x="21661600" y="2698370"/>
            <a:ext cx="627764" cy="387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R="457200" algn="just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国际网站迎来新篇章</a:t>
            </a:r>
          </a:p>
        </p:txBody>
      </p:sp>
      <p:sp>
        <p:nvSpPr>
          <p:cNvPr id="348" name="Shape 348"/>
          <p:cNvSpPr/>
          <p:nvPr/>
        </p:nvSpPr>
        <p:spPr>
          <a:xfrm>
            <a:off x="20733297" y="2545970"/>
            <a:ext cx="419996" cy="513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R="457200" algn="just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蚂蚁金融服务集团正式成立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/>
        </p:nvSpPr>
        <p:spPr>
          <a:xfrm>
            <a:off x="913482" y="71636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51" name="Shape 351"/>
          <p:cNvSpPr/>
          <p:nvPr/>
        </p:nvSpPr>
        <p:spPr>
          <a:xfrm>
            <a:off x="1212850" y="473075"/>
            <a:ext cx="19431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前端开发</a:t>
            </a:r>
          </a:p>
        </p:txBody>
      </p:sp>
      <p:sp>
        <p:nvSpPr>
          <p:cNvPr id="352" name="Shape 352"/>
          <p:cNvSpPr/>
          <p:nvPr/>
        </p:nvSpPr>
        <p:spPr>
          <a:xfrm>
            <a:off x="482600" y="508000"/>
            <a:ext cx="584200" cy="5842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53" name="Shape 353"/>
          <p:cNvSpPr/>
          <p:nvPr/>
        </p:nvSpPr>
        <p:spPr>
          <a:xfrm>
            <a:off x="8257424" y="4622799"/>
            <a:ext cx="783321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Image-Based Virtual Space</a:t>
            </a:r>
          </a:p>
        </p:txBody>
      </p:sp>
      <p:sp>
        <p:nvSpPr>
          <p:cNvPr id="354" name="Shape 354"/>
          <p:cNvSpPr/>
          <p:nvPr/>
        </p:nvSpPr>
        <p:spPr>
          <a:xfrm>
            <a:off x="10211879" y="3771900"/>
            <a:ext cx="3924301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虚拟实景空间</a:t>
            </a:r>
          </a:p>
        </p:txBody>
      </p:sp>
      <p:sp>
        <p:nvSpPr>
          <p:cNvPr id="355" name="Shape 355"/>
          <p:cNvSpPr/>
          <p:nvPr/>
        </p:nvSpPr>
        <p:spPr>
          <a:xfrm>
            <a:off x="4808029" y="6705600"/>
            <a:ext cx="2239517" cy="22395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56" name="Shape 356"/>
          <p:cNvSpPr/>
          <p:nvPr/>
        </p:nvSpPr>
        <p:spPr>
          <a:xfrm>
            <a:off x="8984170" y="6705600"/>
            <a:ext cx="2239518" cy="22395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57" name="Shape 357"/>
          <p:cNvSpPr/>
          <p:nvPr/>
        </p:nvSpPr>
        <p:spPr>
          <a:xfrm>
            <a:off x="13160312" y="6705600"/>
            <a:ext cx="2239518" cy="22395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58" name="Shape 358"/>
          <p:cNvSpPr/>
          <p:nvPr/>
        </p:nvSpPr>
        <p:spPr>
          <a:xfrm>
            <a:off x="17336454" y="6705600"/>
            <a:ext cx="2239517" cy="22395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/>
        </p:nvSpPr>
        <p:spPr>
          <a:xfrm>
            <a:off x="419100" y="454482"/>
            <a:ext cx="3378200" cy="1905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61" name="Shape 361"/>
          <p:cNvSpPr/>
          <p:nvPr/>
        </p:nvSpPr>
        <p:spPr>
          <a:xfrm>
            <a:off x="1843972" y="876300"/>
            <a:ext cx="528456" cy="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62" name="Shape 362"/>
          <p:cNvSpPr/>
          <p:nvPr/>
        </p:nvSpPr>
        <p:spPr>
          <a:xfrm>
            <a:off x="946112" y="1013282"/>
            <a:ext cx="232417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项 目 创 新</a:t>
            </a:r>
          </a:p>
        </p:txBody>
      </p:sp>
      <p:sp>
        <p:nvSpPr>
          <p:cNvPr id="363" name="Shape 363"/>
          <p:cNvSpPr/>
          <p:nvPr/>
        </p:nvSpPr>
        <p:spPr>
          <a:xfrm>
            <a:off x="975741" y="1657731"/>
            <a:ext cx="2264918" cy="298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1400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EXPERIENCE OVERVIEW</a:t>
            </a:r>
          </a:p>
        </p:txBody>
      </p:sp>
      <p:sp>
        <p:nvSpPr>
          <p:cNvPr id="364" name="Shape 364"/>
          <p:cNvSpPr/>
          <p:nvPr/>
        </p:nvSpPr>
        <p:spPr>
          <a:xfrm>
            <a:off x="127000" y="1143000"/>
            <a:ext cx="584200" cy="736600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65" name="Shape 365"/>
          <p:cNvSpPr/>
          <p:nvPr/>
        </p:nvSpPr>
        <p:spPr>
          <a:xfrm>
            <a:off x="13109750" y="9569053"/>
            <a:ext cx="9709834" cy="519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200000"/>
              </a:lnSpc>
              <a:defRPr spc="24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通过引入360度全景摄像功能拍摄园区全方位无死角街景实图</a:t>
            </a:r>
          </a:p>
          <a:p>
            <a:pPr algn="l" defTabSz="457200">
              <a:lnSpc>
                <a:spcPct val="200000"/>
              </a:lnSpc>
              <a:defRPr spc="24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在此素材基础上探索和尝试进一步园区VR产品化</a:t>
            </a:r>
          </a:p>
          <a:p>
            <a:pPr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结合VR摄影,设计了一套完整的h5交互流程，打破了传统的h5用户体验 结合手绘风格的展现，使其更加有趣微性</a:t>
            </a:r>
          </a:p>
          <a:p>
            <a:pPr algn="l" defTabSz="457200">
              <a:lnSpc>
                <a:spcPct val="200000"/>
              </a:lnSpc>
              <a:defRPr sz="24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 defTabSz="457200">
              <a:lnSpc>
                <a:spcPct val="200000"/>
              </a:lnSpc>
              <a:defRPr spc="24" sz="24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 defTabSz="457200">
              <a:lnSpc>
                <a:spcPct val="200000"/>
              </a:lnSpc>
              <a:defRPr spc="24" sz="24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66" name="Shape 366"/>
          <p:cNvSpPr/>
          <p:nvPr/>
        </p:nvSpPr>
        <p:spPr>
          <a:xfrm>
            <a:off x="6530252" y="9851752"/>
            <a:ext cx="4466184" cy="241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 defTabSz="457200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园区首次可交互文化地图上线</a:t>
            </a:r>
          </a:p>
          <a:p>
            <a:pPr algn="r" defTabSz="457200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r" defTabSz="457200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实现了文化产品话、产品客户化</a:t>
            </a:r>
          </a:p>
          <a:p>
            <a:pPr algn="r" defTabSz="457200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r" defTabSz="457200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67" name="Shape 367"/>
          <p:cNvSpPr/>
          <p:nvPr/>
        </p:nvSpPr>
        <p:spPr>
          <a:xfrm>
            <a:off x="7477149" y="3757265"/>
            <a:ext cx="5543502" cy="5543501"/>
          </a:xfrm>
          <a:prstGeom prst="ellips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68" name="Shape 368"/>
          <p:cNvSpPr/>
          <p:nvPr/>
        </p:nvSpPr>
        <p:spPr>
          <a:xfrm>
            <a:off x="11363349" y="3757265"/>
            <a:ext cx="5543502" cy="5543501"/>
          </a:xfrm>
          <a:prstGeom prst="ellipse">
            <a:avLst/>
          </a:prstGeom>
          <a:ln w="254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69" name="Shape 369"/>
          <p:cNvSpPr/>
          <p:nvPr/>
        </p:nvSpPr>
        <p:spPr>
          <a:xfrm>
            <a:off x="11360617" y="4551495"/>
            <a:ext cx="1668506" cy="39711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20" h="21600" fill="norm" stroke="1" extrusionOk="0">
                <a:moveTo>
                  <a:pt x="10610" y="21600"/>
                </a:moveTo>
                <a:cubicBezTo>
                  <a:pt x="17485" y="18752"/>
                  <a:pt x="21350" y="14838"/>
                  <a:pt x="21320" y="10755"/>
                </a:cubicBezTo>
                <a:cubicBezTo>
                  <a:pt x="21291" y="6702"/>
                  <a:pt x="17425" y="2825"/>
                  <a:pt x="10597" y="0"/>
                </a:cubicBezTo>
                <a:cubicBezTo>
                  <a:pt x="3581" y="2954"/>
                  <a:pt x="-250" y="7013"/>
                  <a:pt x="13" y="11212"/>
                </a:cubicBezTo>
                <a:cubicBezTo>
                  <a:pt x="258" y="15128"/>
                  <a:pt x="4056" y="18851"/>
                  <a:pt x="10610" y="21600"/>
                </a:cubicBez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70" name="Shape 370"/>
          <p:cNvSpPr/>
          <p:nvPr/>
        </p:nvSpPr>
        <p:spPr>
          <a:xfrm>
            <a:off x="11880837" y="5525715"/>
            <a:ext cx="698526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第</a:t>
            </a:r>
          </a:p>
          <a:p>
            <a:pPr>
              <a:defRPr b="1" sz="3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一</a:t>
            </a:r>
          </a:p>
          <a:p>
            <a:pPr>
              <a:defRPr b="1" sz="3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次</a:t>
            </a:r>
          </a:p>
        </p:txBody>
      </p:sp>
      <p:sp>
        <p:nvSpPr>
          <p:cNvPr id="371" name="Shape 371"/>
          <p:cNvSpPr/>
          <p:nvPr/>
        </p:nvSpPr>
        <p:spPr>
          <a:xfrm>
            <a:off x="19977286" y="6437478"/>
            <a:ext cx="199219" cy="199220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72" name="Shape 372"/>
          <p:cNvSpPr/>
          <p:nvPr/>
        </p:nvSpPr>
        <p:spPr>
          <a:xfrm>
            <a:off x="4232895" y="6429406"/>
            <a:ext cx="199219" cy="199219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73" name="Shape 373"/>
          <p:cNvSpPr/>
          <p:nvPr/>
        </p:nvSpPr>
        <p:spPr>
          <a:xfrm>
            <a:off x="4295457" y="6529015"/>
            <a:ext cx="2948671" cy="1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74" name="Shape 374"/>
          <p:cNvSpPr/>
          <p:nvPr/>
        </p:nvSpPr>
        <p:spPr>
          <a:xfrm>
            <a:off x="17129924" y="6529015"/>
            <a:ext cx="2948672" cy="1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75" name="Shape 375"/>
          <p:cNvSpPr/>
          <p:nvPr/>
        </p:nvSpPr>
        <p:spPr>
          <a:xfrm>
            <a:off x="17675783" y="5702300"/>
            <a:ext cx="19431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solidFill>
                  <a:srgbClr val="D04B5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技术创新</a:t>
            </a:r>
          </a:p>
        </p:txBody>
      </p:sp>
      <p:sp>
        <p:nvSpPr>
          <p:cNvPr id="376" name="Shape 376"/>
          <p:cNvSpPr/>
          <p:nvPr/>
        </p:nvSpPr>
        <p:spPr>
          <a:xfrm>
            <a:off x="4841316" y="5702300"/>
            <a:ext cx="19431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solidFill>
                  <a:srgbClr val="D04B5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业务需求</a:t>
            </a:r>
          </a:p>
        </p:txBody>
      </p:sp>
      <p:sp>
        <p:nvSpPr>
          <p:cNvPr id="377" name="Shape 377"/>
          <p:cNvSpPr/>
          <p:nvPr/>
        </p:nvSpPr>
        <p:spPr>
          <a:xfrm>
            <a:off x="11175082" y="1012071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78" name="Shape 378"/>
          <p:cNvSpPr/>
          <p:nvPr/>
        </p:nvSpPr>
        <p:spPr>
          <a:xfrm>
            <a:off x="11175082" y="1078640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79" name="Shape 379"/>
          <p:cNvSpPr/>
          <p:nvPr/>
        </p:nvSpPr>
        <p:spPr>
          <a:xfrm>
            <a:off x="12648282" y="11370332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80" name="Shape 380"/>
          <p:cNvSpPr/>
          <p:nvPr/>
        </p:nvSpPr>
        <p:spPr>
          <a:xfrm>
            <a:off x="12648282" y="10038953"/>
            <a:ext cx="199220" cy="19921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81" name="Shape 381"/>
          <p:cNvSpPr/>
          <p:nvPr/>
        </p:nvSpPr>
        <p:spPr>
          <a:xfrm>
            <a:off x="12648282" y="10704642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/>
          <p:nvPr/>
        </p:nvSpPr>
        <p:spPr>
          <a:xfrm>
            <a:off x="419100" y="454482"/>
            <a:ext cx="3378200" cy="1905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84" name="Shape 384"/>
          <p:cNvSpPr/>
          <p:nvPr/>
        </p:nvSpPr>
        <p:spPr>
          <a:xfrm>
            <a:off x="1843972" y="876300"/>
            <a:ext cx="528456" cy="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385" name="Shape 385"/>
          <p:cNvSpPr/>
          <p:nvPr/>
        </p:nvSpPr>
        <p:spPr>
          <a:xfrm>
            <a:off x="946112" y="1013282"/>
            <a:ext cx="232417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团 队 介 绍</a:t>
            </a:r>
          </a:p>
        </p:txBody>
      </p:sp>
      <p:sp>
        <p:nvSpPr>
          <p:cNvPr id="386" name="Shape 386"/>
          <p:cNvSpPr/>
          <p:nvPr/>
        </p:nvSpPr>
        <p:spPr>
          <a:xfrm>
            <a:off x="975741" y="1657731"/>
            <a:ext cx="2264918" cy="298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1400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EXPERIENCE OVERVIEW</a:t>
            </a:r>
          </a:p>
        </p:txBody>
      </p:sp>
      <p:sp>
        <p:nvSpPr>
          <p:cNvPr id="387" name="Shape 387"/>
          <p:cNvSpPr/>
          <p:nvPr/>
        </p:nvSpPr>
        <p:spPr>
          <a:xfrm>
            <a:off x="127000" y="1143000"/>
            <a:ext cx="584200" cy="736600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pic>
        <p:nvPicPr>
          <p:cNvPr id="388" name="00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380200" y="4178300"/>
            <a:ext cx="2667000" cy="2667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89" name="00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76500" y="4178300"/>
            <a:ext cx="2667000" cy="2667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90" name="00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72800" y="4178300"/>
            <a:ext cx="2667000" cy="2667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91" name="008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769100" y="4178300"/>
            <a:ext cx="2667000" cy="2667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92" name="009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565400" y="4178300"/>
            <a:ext cx="2667000" cy="2667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96" name="Group 396"/>
          <p:cNvGrpSpPr/>
          <p:nvPr/>
        </p:nvGrpSpPr>
        <p:grpSpPr>
          <a:xfrm>
            <a:off x="19775321" y="7763372"/>
            <a:ext cx="1828801" cy="1258084"/>
            <a:chOff x="0" y="-63499"/>
            <a:chExt cx="1828800" cy="1258082"/>
          </a:xfrm>
        </p:grpSpPr>
        <p:sp>
          <p:nvSpPr>
            <p:cNvPr id="393" name="Shape 393"/>
            <p:cNvSpPr/>
            <p:nvPr/>
          </p:nvSpPr>
          <p:spPr>
            <a:xfrm>
              <a:off x="0" y="-63500"/>
              <a:ext cx="1828800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pc="900" sz="36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树雅倩</a:t>
              </a:r>
            </a:p>
          </p:txBody>
        </p:sp>
        <p:sp>
          <p:nvSpPr>
            <p:cNvPr id="394" name="Shape 394"/>
            <p:cNvSpPr/>
            <p:nvPr/>
          </p:nvSpPr>
          <p:spPr>
            <a:xfrm>
              <a:off x="10160" y="673882"/>
              <a:ext cx="179070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457200">
                <a:defRPr spc="240" sz="2400">
                  <a:solidFill>
                    <a:srgbClr val="666666"/>
                  </a:solidFill>
                  <a:latin typeface="Tahoma"/>
                  <a:ea typeface="Tahoma"/>
                  <a:cs typeface="Tahoma"/>
                  <a:sym typeface="Tahoma"/>
                </a:defRPr>
              </a:lvl1pPr>
            </a:lstStyle>
            <a:p>
              <a:pPr/>
              <a:r>
                <a:t>研发工程师</a:t>
              </a:r>
            </a:p>
          </p:txBody>
        </p:sp>
        <p:sp>
          <p:nvSpPr>
            <p:cNvPr id="395" name="Shape 395"/>
            <p:cNvSpPr/>
            <p:nvPr/>
          </p:nvSpPr>
          <p:spPr>
            <a:xfrm>
              <a:off x="42037" y="669427"/>
              <a:ext cx="167614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  <p:grpSp>
        <p:nvGrpSpPr>
          <p:cNvPr id="400" name="Group 400"/>
          <p:cNvGrpSpPr/>
          <p:nvPr/>
        </p:nvGrpSpPr>
        <p:grpSpPr>
          <a:xfrm>
            <a:off x="15538208" y="7763372"/>
            <a:ext cx="1953261" cy="1258084"/>
            <a:chOff x="0" y="-63499"/>
            <a:chExt cx="1953260" cy="1258082"/>
          </a:xfrm>
        </p:grpSpPr>
        <p:sp>
          <p:nvSpPr>
            <p:cNvPr id="397" name="Shape 397"/>
            <p:cNvSpPr/>
            <p:nvPr/>
          </p:nvSpPr>
          <p:spPr>
            <a:xfrm>
              <a:off x="0" y="-63500"/>
              <a:ext cx="1828800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pc="900" sz="36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姜天意</a:t>
              </a:r>
            </a:p>
          </p:txBody>
        </p:sp>
        <p:sp>
          <p:nvSpPr>
            <p:cNvPr id="398" name="Shape 398"/>
            <p:cNvSpPr/>
            <p:nvPr/>
          </p:nvSpPr>
          <p:spPr>
            <a:xfrm>
              <a:off x="10160" y="673882"/>
              <a:ext cx="194310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457200">
                <a:defRPr spc="1200" sz="2400">
                  <a:solidFill>
                    <a:srgbClr val="666666"/>
                  </a:solidFill>
                  <a:latin typeface="Tahoma"/>
                  <a:ea typeface="Tahoma"/>
                  <a:cs typeface="Tahoma"/>
                  <a:sym typeface="Tahoma"/>
                </a:defRPr>
              </a:lvl1pPr>
            </a:lstStyle>
            <a:p>
              <a:pPr/>
              <a:r>
                <a:t>前端专家</a:t>
              </a:r>
            </a:p>
          </p:txBody>
        </p:sp>
        <p:sp>
          <p:nvSpPr>
            <p:cNvPr id="399" name="Shape 399"/>
            <p:cNvSpPr/>
            <p:nvPr/>
          </p:nvSpPr>
          <p:spPr>
            <a:xfrm>
              <a:off x="42037" y="669427"/>
              <a:ext cx="167614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  <p:grpSp>
        <p:nvGrpSpPr>
          <p:cNvPr id="404" name="Group 404"/>
          <p:cNvGrpSpPr/>
          <p:nvPr/>
        </p:nvGrpSpPr>
        <p:grpSpPr>
          <a:xfrm>
            <a:off x="10886202" y="7763372"/>
            <a:ext cx="2908400" cy="1258084"/>
            <a:chOff x="-381000" y="-63499"/>
            <a:chExt cx="2908399" cy="1258082"/>
          </a:xfrm>
        </p:grpSpPr>
        <p:sp>
          <p:nvSpPr>
            <p:cNvPr id="401" name="Shape 401"/>
            <p:cNvSpPr/>
            <p:nvPr/>
          </p:nvSpPr>
          <p:spPr>
            <a:xfrm>
              <a:off x="-381000" y="-63500"/>
              <a:ext cx="2908400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pc="1800" sz="36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 赵   涛</a:t>
              </a:r>
            </a:p>
          </p:txBody>
        </p:sp>
        <p:sp>
          <p:nvSpPr>
            <p:cNvPr id="402" name="Shape 402"/>
            <p:cNvSpPr/>
            <p:nvPr/>
          </p:nvSpPr>
          <p:spPr>
            <a:xfrm>
              <a:off x="10160" y="673882"/>
              <a:ext cx="224790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457200">
                <a:defRPr sz="2400">
                  <a:solidFill>
                    <a:srgbClr val="666666"/>
                  </a:solidFill>
                  <a:latin typeface="Tahoma"/>
                  <a:ea typeface="Tahoma"/>
                  <a:cs typeface="Tahoma"/>
                  <a:sym typeface="Tahoma"/>
                </a:defRPr>
              </a:lvl1pPr>
            </a:lstStyle>
            <a:p>
              <a:pPr/>
              <a:r>
                <a:t>高级视觉设计师</a:t>
              </a:r>
            </a:p>
          </p:txBody>
        </p:sp>
        <p:sp>
          <p:nvSpPr>
            <p:cNvPr id="403" name="Shape 403"/>
            <p:cNvSpPr/>
            <p:nvPr/>
          </p:nvSpPr>
          <p:spPr>
            <a:xfrm>
              <a:off x="42037" y="669427"/>
              <a:ext cx="210794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  <p:grpSp>
        <p:nvGrpSpPr>
          <p:cNvPr id="408" name="Group 408"/>
          <p:cNvGrpSpPr/>
          <p:nvPr/>
        </p:nvGrpSpPr>
        <p:grpSpPr>
          <a:xfrm>
            <a:off x="6873482" y="7763372"/>
            <a:ext cx="2583180" cy="1258084"/>
            <a:chOff x="0" y="-63499"/>
            <a:chExt cx="2583179" cy="1258082"/>
          </a:xfrm>
        </p:grpSpPr>
        <p:sp>
          <p:nvSpPr>
            <p:cNvPr id="405" name="Shape 405"/>
            <p:cNvSpPr/>
            <p:nvPr/>
          </p:nvSpPr>
          <p:spPr>
            <a:xfrm>
              <a:off x="0" y="-63500"/>
              <a:ext cx="2583181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pc="2880" sz="36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何春莉</a:t>
              </a:r>
            </a:p>
          </p:txBody>
        </p:sp>
        <p:sp>
          <p:nvSpPr>
            <p:cNvPr id="406" name="Shape 406"/>
            <p:cNvSpPr/>
            <p:nvPr/>
          </p:nvSpPr>
          <p:spPr>
            <a:xfrm>
              <a:off x="10160" y="673882"/>
              <a:ext cx="224790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457200">
                <a:defRPr sz="2400">
                  <a:solidFill>
                    <a:srgbClr val="666666"/>
                  </a:solidFill>
                  <a:latin typeface="Tahoma"/>
                  <a:ea typeface="Tahoma"/>
                  <a:cs typeface="Tahoma"/>
                  <a:sym typeface="Tahoma"/>
                </a:defRPr>
              </a:lvl1pPr>
            </a:lstStyle>
            <a:p>
              <a:pPr/>
              <a:r>
                <a:t>资深视觉设计师</a:t>
              </a:r>
            </a:p>
          </p:txBody>
        </p:sp>
        <p:sp>
          <p:nvSpPr>
            <p:cNvPr id="407" name="Shape 407"/>
            <p:cNvSpPr/>
            <p:nvPr/>
          </p:nvSpPr>
          <p:spPr>
            <a:xfrm>
              <a:off x="42037" y="669427"/>
              <a:ext cx="210794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  <p:grpSp>
        <p:nvGrpSpPr>
          <p:cNvPr id="412" name="Group 412"/>
          <p:cNvGrpSpPr/>
          <p:nvPr/>
        </p:nvGrpSpPr>
        <p:grpSpPr>
          <a:xfrm>
            <a:off x="2904339" y="7763372"/>
            <a:ext cx="2171701" cy="1258084"/>
            <a:chOff x="0" y="-63499"/>
            <a:chExt cx="2171700" cy="1258082"/>
          </a:xfrm>
        </p:grpSpPr>
        <p:sp>
          <p:nvSpPr>
            <p:cNvPr id="409" name="Shape 409"/>
            <p:cNvSpPr/>
            <p:nvPr/>
          </p:nvSpPr>
          <p:spPr>
            <a:xfrm>
              <a:off x="0" y="-63500"/>
              <a:ext cx="2171700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pc="1800" sz="36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黄敏建</a:t>
              </a:r>
            </a:p>
          </p:txBody>
        </p:sp>
        <p:sp>
          <p:nvSpPr>
            <p:cNvPr id="410" name="Shape 410"/>
            <p:cNvSpPr/>
            <p:nvPr/>
          </p:nvSpPr>
          <p:spPr>
            <a:xfrm>
              <a:off x="10160" y="673882"/>
              <a:ext cx="194310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457200">
                <a:defRPr sz="2400">
                  <a:solidFill>
                    <a:srgbClr val="666666"/>
                  </a:solidFill>
                  <a:latin typeface="Tahoma"/>
                  <a:ea typeface="Tahoma"/>
                  <a:cs typeface="Tahoma"/>
                  <a:sym typeface="Tahoma"/>
                </a:defRPr>
              </a:lvl1pPr>
            </a:lstStyle>
            <a:p>
              <a:pPr/>
              <a:r>
                <a:t>组织文化专家</a:t>
              </a:r>
            </a:p>
          </p:txBody>
        </p:sp>
        <p:sp>
          <p:nvSpPr>
            <p:cNvPr id="411" name="Shape 411"/>
            <p:cNvSpPr/>
            <p:nvPr/>
          </p:nvSpPr>
          <p:spPr>
            <a:xfrm>
              <a:off x="42037" y="669427"/>
              <a:ext cx="1802056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roup 417"/>
          <p:cNvGrpSpPr/>
          <p:nvPr/>
        </p:nvGrpSpPr>
        <p:grpSpPr>
          <a:xfrm>
            <a:off x="9134499" y="5905500"/>
            <a:ext cx="5430181" cy="2283474"/>
            <a:chOff x="0" y="0"/>
            <a:chExt cx="5430180" cy="2283472"/>
          </a:xfrm>
        </p:grpSpPr>
        <p:sp>
          <p:nvSpPr>
            <p:cNvPr id="414" name="Shape 414"/>
            <p:cNvSpPr/>
            <p:nvPr/>
          </p:nvSpPr>
          <p:spPr>
            <a:xfrm>
              <a:off x="24420" y="0"/>
              <a:ext cx="5405761" cy="162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100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THANKS</a:t>
              </a:r>
            </a:p>
          </p:txBody>
        </p:sp>
        <p:sp>
          <p:nvSpPr>
            <p:cNvPr id="415" name="Shape 415"/>
            <p:cNvSpPr/>
            <p:nvPr/>
          </p:nvSpPr>
          <p:spPr>
            <a:xfrm>
              <a:off x="0" y="1661173"/>
              <a:ext cx="5279480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 algn="l" defTabSz="457200">
                <a:lnSpc>
                  <a:spcPct val="1000000"/>
                </a:lnSpc>
                <a:defRPr sz="2400">
                  <a:solidFill>
                    <a:srgbClr val="A6AAA9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  ——       阿     牛     地     图       ——</a:t>
              </a:r>
            </a:p>
          </p:txBody>
        </p:sp>
        <p:sp>
          <p:nvSpPr>
            <p:cNvPr id="416" name="Shape 416"/>
            <p:cNvSpPr/>
            <p:nvPr/>
          </p:nvSpPr>
          <p:spPr>
            <a:xfrm>
              <a:off x="233872" y="1587500"/>
              <a:ext cx="4986857" cy="0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1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/>
        </p:nvSpPr>
        <p:spPr>
          <a:xfrm>
            <a:off x="419100" y="454482"/>
            <a:ext cx="3378200" cy="1905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35" name="Shape 135"/>
          <p:cNvSpPr/>
          <p:nvPr/>
        </p:nvSpPr>
        <p:spPr>
          <a:xfrm>
            <a:off x="1843972" y="876300"/>
            <a:ext cx="528456" cy="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36" name="Shape 136"/>
          <p:cNvSpPr/>
          <p:nvPr/>
        </p:nvSpPr>
        <p:spPr>
          <a:xfrm>
            <a:off x="946112" y="1013282"/>
            <a:ext cx="232417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项 目 目 录</a:t>
            </a:r>
          </a:p>
        </p:txBody>
      </p:sp>
      <p:sp>
        <p:nvSpPr>
          <p:cNvPr id="137" name="Shape 137"/>
          <p:cNvSpPr/>
          <p:nvPr/>
        </p:nvSpPr>
        <p:spPr>
          <a:xfrm>
            <a:off x="975741" y="1657731"/>
            <a:ext cx="2264918" cy="298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1400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EXPERIENCE OVERVIEW</a:t>
            </a:r>
          </a:p>
        </p:txBody>
      </p:sp>
      <p:sp>
        <p:nvSpPr>
          <p:cNvPr id="138" name="Shape 138"/>
          <p:cNvSpPr/>
          <p:nvPr/>
        </p:nvSpPr>
        <p:spPr>
          <a:xfrm>
            <a:off x="127000" y="1143000"/>
            <a:ext cx="584200" cy="736600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grpSp>
        <p:nvGrpSpPr>
          <p:cNvPr id="144" name="Group 144"/>
          <p:cNvGrpSpPr/>
          <p:nvPr/>
        </p:nvGrpSpPr>
        <p:grpSpPr>
          <a:xfrm>
            <a:off x="3589908" y="4088146"/>
            <a:ext cx="4178301" cy="2644108"/>
            <a:chOff x="0" y="0"/>
            <a:chExt cx="4178300" cy="2644106"/>
          </a:xfrm>
        </p:grpSpPr>
        <p:sp>
          <p:nvSpPr>
            <p:cNvPr id="139" name="Shape 139"/>
            <p:cNvSpPr/>
            <p:nvPr/>
          </p:nvSpPr>
          <p:spPr>
            <a:xfrm>
              <a:off x="2125091" y="2034506"/>
              <a:ext cx="609602" cy="6096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40" name="Shape 140"/>
            <p:cNvSpPr/>
            <p:nvPr/>
          </p:nvSpPr>
          <p:spPr>
            <a:xfrm>
              <a:off x="1142603" y="1248099"/>
              <a:ext cx="1638301" cy="635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0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项目背景</a:t>
              </a:r>
            </a:p>
          </p:txBody>
        </p:sp>
        <p:sp>
          <p:nvSpPr>
            <p:cNvPr id="141" name="Shape 141"/>
            <p:cNvSpPr/>
            <p:nvPr/>
          </p:nvSpPr>
          <p:spPr>
            <a:xfrm>
              <a:off x="1398052" y="0"/>
              <a:ext cx="1096694" cy="10966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42" name="Shape 142"/>
            <p:cNvSpPr/>
            <p:nvPr/>
          </p:nvSpPr>
          <p:spPr>
            <a:xfrm>
              <a:off x="1651000" y="199096"/>
              <a:ext cx="62284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6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01</a:t>
              </a:r>
            </a:p>
          </p:txBody>
        </p:sp>
        <p:sp>
          <p:nvSpPr>
            <p:cNvPr id="143" name="Shape 143"/>
            <p:cNvSpPr/>
            <p:nvPr/>
          </p:nvSpPr>
          <p:spPr>
            <a:xfrm>
              <a:off x="0" y="1801221"/>
              <a:ext cx="4178300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 algn="l" defTabSz="457200">
                <a:lnSpc>
                  <a:spcPct val="1000000"/>
                </a:lnSpc>
                <a:defRPr sz="2400">
                  <a:solidFill>
                    <a:srgbClr val="A6AAA9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园区来访数据／来访用户分析</a:t>
              </a:r>
            </a:p>
          </p:txBody>
        </p:sp>
      </p:grpSp>
      <p:grpSp>
        <p:nvGrpSpPr>
          <p:cNvPr id="150" name="Group 150"/>
          <p:cNvGrpSpPr/>
          <p:nvPr/>
        </p:nvGrpSpPr>
        <p:grpSpPr>
          <a:xfrm>
            <a:off x="10397108" y="4088146"/>
            <a:ext cx="4178301" cy="2644108"/>
            <a:chOff x="0" y="0"/>
            <a:chExt cx="4178300" cy="2644106"/>
          </a:xfrm>
        </p:grpSpPr>
        <p:sp>
          <p:nvSpPr>
            <p:cNvPr id="145" name="Shape 145"/>
            <p:cNvSpPr/>
            <p:nvPr/>
          </p:nvSpPr>
          <p:spPr>
            <a:xfrm>
              <a:off x="2125091" y="2034506"/>
              <a:ext cx="609602" cy="6096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46" name="Shape 146"/>
            <p:cNvSpPr/>
            <p:nvPr/>
          </p:nvSpPr>
          <p:spPr>
            <a:xfrm>
              <a:off x="1142603" y="1248099"/>
              <a:ext cx="1638301" cy="635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0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>
                  <a:solidFill>
                    <a:srgbClr val="D04B5F"/>
                  </a:solidFill>
                </a:defRPr>
              </a:pPr>
              <a:r>
                <a:rPr>
                  <a:solidFill>
                    <a:srgbClr val="000000"/>
                  </a:solidFill>
                </a:rPr>
                <a:t>应用价值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1398052" y="0"/>
              <a:ext cx="1096694" cy="10966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48" name="Shape 148"/>
            <p:cNvSpPr/>
            <p:nvPr/>
          </p:nvSpPr>
          <p:spPr>
            <a:xfrm>
              <a:off x="1651000" y="199096"/>
              <a:ext cx="62284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6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02</a:t>
              </a:r>
            </a:p>
          </p:txBody>
        </p:sp>
        <p:sp>
          <p:nvSpPr>
            <p:cNvPr id="149" name="Shape 149"/>
            <p:cNvSpPr/>
            <p:nvPr/>
          </p:nvSpPr>
          <p:spPr>
            <a:xfrm>
              <a:off x="0" y="1801221"/>
              <a:ext cx="4178300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 algn="l" defTabSz="457200">
                <a:lnSpc>
                  <a:spcPct val="1000000"/>
                </a:lnSpc>
                <a:defRPr sz="2400">
                  <a:solidFill>
                    <a:srgbClr val="A6AAA9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园区来访数据／来访用户分析</a:t>
              </a:r>
            </a:p>
          </p:txBody>
        </p:sp>
      </p:grpSp>
      <p:grpSp>
        <p:nvGrpSpPr>
          <p:cNvPr id="156" name="Group 156"/>
          <p:cNvGrpSpPr/>
          <p:nvPr/>
        </p:nvGrpSpPr>
        <p:grpSpPr>
          <a:xfrm>
            <a:off x="17204308" y="4088146"/>
            <a:ext cx="4178301" cy="2644108"/>
            <a:chOff x="0" y="0"/>
            <a:chExt cx="4178300" cy="2644106"/>
          </a:xfrm>
        </p:grpSpPr>
        <p:sp>
          <p:nvSpPr>
            <p:cNvPr id="151" name="Shape 151"/>
            <p:cNvSpPr/>
            <p:nvPr/>
          </p:nvSpPr>
          <p:spPr>
            <a:xfrm>
              <a:off x="2125091" y="2034506"/>
              <a:ext cx="609602" cy="6096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52" name="Shape 152"/>
            <p:cNvSpPr/>
            <p:nvPr/>
          </p:nvSpPr>
          <p:spPr>
            <a:xfrm>
              <a:off x="1142603" y="1248099"/>
              <a:ext cx="1638301" cy="635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0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项目目标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1398052" y="0"/>
              <a:ext cx="1096694" cy="10966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54" name="Shape 154"/>
            <p:cNvSpPr/>
            <p:nvPr/>
          </p:nvSpPr>
          <p:spPr>
            <a:xfrm>
              <a:off x="1651000" y="199096"/>
              <a:ext cx="62284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6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03</a:t>
              </a:r>
            </a:p>
          </p:txBody>
        </p:sp>
        <p:sp>
          <p:nvSpPr>
            <p:cNvPr id="155" name="Shape 155"/>
            <p:cNvSpPr/>
            <p:nvPr/>
          </p:nvSpPr>
          <p:spPr>
            <a:xfrm>
              <a:off x="0" y="1801221"/>
              <a:ext cx="4178300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 algn="l" defTabSz="457200">
                <a:lnSpc>
                  <a:spcPct val="1000000"/>
                </a:lnSpc>
                <a:defRPr sz="2400">
                  <a:solidFill>
                    <a:srgbClr val="A6AAA9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园区来访数据／来访用户分析</a:t>
              </a:r>
            </a:p>
          </p:txBody>
        </p:sp>
      </p:grpSp>
      <p:grpSp>
        <p:nvGrpSpPr>
          <p:cNvPr id="162" name="Group 162"/>
          <p:cNvGrpSpPr/>
          <p:nvPr/>
        </p:nvGrpSpPr>
        <p:grpSpPr>
          <a:xfrm>
            <a:off x="3589908" y="8037846"/>
            <a:ext cx="4178301" cy="2644108"/>
            <a:chOff x="0" y="0"/>
            <a:chExt cx="4178300" cy="2644106"/>
          </a:xfrm>
        </p:grpSpPr>
        <p:sp>
          <p:nvSpPr>
            <p:cNvPr id="157" name="Shape 157"/>
            <p:cNvSpPr/>
            <p:nvPr/>
          </p:nvSpPr>
          <p:spPr>
            <a:xfrm>
              <a:off x="2125091" y="2034506"/>
              <a:ext cx="609602" cy="6096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58" name="Shape 158"/>
            <p:cNvSpPr/>
            <p:nvPr/>
          </p:nvSpPr>
          <p:spPr>
            <a:xfrm>
              <a:off x="1142603" y="1248099"/>
              <a:ext cx="1638301" cy="635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0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项目展示</a:t>
              </a:r>
            </a:p>
          </p:txBody>
        </p:sp>
        <p:sp>
          <p:nvSpPr>
            <p:cNvPr id="159" name="Shape 159"/>
            <p:cNvSpPr/>
            <p:nvPr/>
          </p:nvSpPr>
          <p:spPr>
            <a:xfrm>
              <a:off x="1398052" y="0"/>
              <a:ext cx="1096694" cy="10966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D04B5F"/>
                  </a:solidFill>
                </a:defRPr>
              </a:pPr>
            </a:p>
          </p:txBody>
        </p:sp>
        <p:sp>
          <p:nvSpPr>
            <p:cNvPr id="160" name="Shape 160"/>
            <p:cNvSpPr/>
            <p:nvPr/>
          </p:nvSpPr>
          <p:spPr>
            <a:xfrm>
              <a:off x="1651000" y="199096"/>
              <a:ext cx="62284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6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04</a:t>
              </a:r>
            </a:p>
          </p:txBody>
        </p:sp>
        <p:sp>
          <p:nvSpPr>
            <p:cNvPr id="161" name="Shape 161"/>
            <p:cNvSpPr/>
            <p:nvPr/>
          </p:nvSpPr>
          <p:spPr>
            <a:xfrm>
              <a:off x="0" y="1801221"/>
              <a:ext cx="4178300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 algn="l" defTabSz="457200">
                <a:lnSpc>
                  <a:spcPct val="1000000"/>
                </a:lnSpc>
                <a:defRPr sz="2400">
                  <a:solidFill>
                    <a:srgbClr val="A6AAA9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园区来访数据／来访用户分析</a:t>
              </a:r>
            </a:p>
          </p:txBody>
        </p:sp>
      </p:grpSp>
      <p:grpSp>
        <p:nvGrpSpPr>
          <p:cNvPr id="168" name="Group 168"/>
          <p:cNvGrpSpPr/>
          <p:nvPr/>
        </p:nvGrpSpPr>
        <p:grpSpPr>
          <a:xfrm>
            <a:off x="10397108" y="8037846"/>
            <a:ext cx="4178301" cy="2644108"/>
            <a:chOff x="0" y="0"/>
            <a:chExt cx="4178300" cy="2644106"/>
          </a:xfrm>
        </p:grpSpPr>
        <p:sp>
          <p:nvSpPr>
            <p:cNvPr id="163" name="Shape 163"/>
            <p:cNvSpPr/>
            <p:nvPr/>
          </p:nvSpPr>
          <p:spPr>
            <a:xfrm>
              <a:off x="2125091" y="2034506"/>
              <a:ext cx="609602" cy="6096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64" name="Shape 164"/>
            <p:cNvSpPr/>
            <p:nvPr/>
          </p:nvSpPr>
          <p:spPr>
            <a:xfrm>
              <a:off x="1142603" y="1248099"/>
              <a:ext cx="1638301" cy="635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0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项目创新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1398052" y="0"/>
              <a:ext cx="1096694" cy="10966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66" name="Shape 166"/>
            <p:cNvSpPr/>
            <p:nvPr/>
          </p:nvSpPr>
          <p:spPr>
            <a:xfrm>
              <a:off x="1651000" y="199096"/>
              <a:ext cx="62284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6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05</a:t>
              </a:r>
            </a:p>
          </p:txBody>
        </p:sp>
        <p:sp>
          <p:nvSpPr>
            <p:cNvPr id="167" name="Shape 167"/>
            <p:cNvSpPr/>
            <p:nvPr/>
          </p:nvSpPr>
          <p:spPr>
            <a:xfrm>
              <a:off x="0" y="1801221"/>
              <a:ext cx="4178300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 algn="l" defTabSz="457200">
                <a:lnSpc>
                  <a:spcPct val="1000000"/>
                </a:lnSpc>
                <a:defRPr sz="2400">
                  <a:solidFill>
                    <a:srgbClr val="A6AAA9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园区来访数据／来访用户分析</a:t>
              </a:r>
            </a:p>
          </p:txBody>
        </p:sp>
      </p:grpSp>
      <p:grpSp>
        <p:nvGrpSpPr>
          <p:cNvPr id="174" name="Group 174"/>
          <p:cNvGrpSpPr/>
          <p:nvPr/>
        </p:nvGrpSpPr>
        <p:grpSpPr>
          <a:xfrm>
            <a:off x="17204308" y="8037846"/>
            <a:ext cx="4178301" cy="2644108"/>
            <a:chOff x="0" y="0"/>
            <a:chExt cx="4178300" cy="2644106"/>
          </a:xfrm>
        </p:grpSpPr>
        <p:sp>
          <p:nvSpPr>
            <p:cNvPr id="169" name="Shape 169"/>
            <p:cNvSpPr/>
            <p:nvPr/>
          </p:nvSpPr>
          <p:spPr>
            <a:xfrm>
              <a:off x="2125091" y="2034506"/>
              <a:ext cx="609602" cy="6096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70" name="Shape 170"/>
            <p:cNvSpPr/>
            <p:nvPr/>
          </p:nvSpPr>
          <p:spPr>
            <a:xfrm>
              <a:off x="1142603" y="1248099"/>
              <a:ext cx="1638301" cy="635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0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团队介绍</a:t>
              </a:r>
            </a:p>
          </p:txBody>
        </p:sp>
        <p:sp>
          <p:nvSpPr>
            <p:cNvPr id="171" name="Shape 171"/>
            <p:cNvSpPr/>
            <p:nvPr/>
          </p:nvSpPr>
          <p:spPr>
            <a:xfrm>
              <a:off x="1398052" y="0"/>
              <a:ext cx="1096694" cy="109669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72" name="Shape 172"/>
            <p:cNvSpPr/>
            <p:nvPr/>
          </p:nvSpPr>
          <p:spPr>
            <a:xfrm>
              <a:off x="1651000" y="199096"/>
              <a:ext cx="62284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6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06</a:t>
              </a:r>
            </a:p>
          </p:txBody>
        </p:sp>
        <p:sp>
          <p:nvSpPr>
            <p:cNvPr id="173" name="Shape 173"/>
            <p:cNvSpPr/>
            <p:nvPr/>
          </p:nvSpPr>
          <p:spPr>
            <a:xfrm>
              <a:off x="0" y="1801221"/>
              <a:ext cx="4178300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 algn="l" defTabSz="457200">
                <a:lnSpc>
                  <a:spcPct val="1000000"/>
                </a:lnSpc>
                <a:defRPr sz="2400">
                  <a:solidFill>
                    <a:srgbClr val="A6AAA9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园区来访数据／来访用户分析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/>
        </p:nvSpPr>
        <p:spPr>
          <a:xfrm>
            <a:off x="913482" y="71636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77" name="Shape 177"/>
          <p:cNvSpPr/>
          <p:nvPr/>
        </p:nvSpPr>
        <p:spPr>
          <a:xfrm>
            <a:off x="1212850" y="473075"/>
            <a:ext cx="19431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项目背景</a:t>
            </a:r>
          </a:p>
        </p:txBody>
      </p:sp>
      <p:sp>
        <p:nvSpPr>
          <p:cNvPr id="178" name="Shape 178"/>
          <p:cNvSpPr/>
          <p:nvPr/>
        </p:nvSpPr>
        <p:spPr>
          <a:xfrm>
            <a:off x="482600" y="508000"/>
            <a:ext cx="584200" cy="5842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79" name="Shape 179"/>
          <p:cNvSpPr/>
          <p:nvPr/>
        </p:nvSpPr>
        <p:spPr>
          <a:xfrm flipV="1">
            <a:off x="12310094" y="4496625"/>
            <a:ext cx="1" cy="4117466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80" name="Shape 180"/>
          <p:cNvSpPr/>
          <p:nvPr/>
        </p:nvSpPr>
        <p:spPr>
          <a:xfrm>
            <a:off x="12208495" y="4155058"/>
            <a:ext cx="199219" cy="199219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81" name="Shape 181"/>
          <p:cNvSpPr/>
          <p:nvPr/>
        </p:nvSpPr>
        <p:spPr>
          <a:xfrm>
            <a:off x="12233895" y="8600058"/>
            <a:ext cx="199219" cy="199219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grpSp>
        <p:nvGrpSpPr>
          <p:cNvPr id="185" name="Group 185"/>
          <p:cNvGrpSpPr/>
          <p:nvPr/>
        </p:nvGrpSpPr>
        <p:grpSpPr>
          <a:xfrm>
            <a:off x="6036121" y="4965501"/>
            <a:ext cx="5199758" cy="2993968"/>
            <a:chOff x="-6697" y="-151209"/>
            <a:chExt cx="5199757" cy="2993966"/>
          </a:xfrm>
        </p:grpSpPr>
        <p:sp>
          <p:nvSpPr>
            <p:cNvPr id="182" name="Shape 182"/>
            <p:cNvSpPr/>
            <p:nvPr/>
          </p:nvSpPr>
          <p:spPr>
            <a:xfrm>
              <a:off x="-6698" y="-151210"/>
              <a:ext cx="5199758" cy="1930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12000">
                  <a:solidFill>
                    <a:srgbClr val="D04B6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193026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1089818" y="1701969"/>
              <a:ext cx="4009877" cy="635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0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2015全年来访数据统计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1039018" y="2220457"/>
              <a:ext cx="4111477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 algn="l" defTabSz="457200">
                <a:lnSpc>
                  <a:spcPct val="1000000"/>
                </a:lnSpc>
                <a:defRPr sz="2400">
                  <a:solidFill>
                    <a:srgbClr val="A6AAA9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每月访问人数月均值16086人</a:t>
              </a:r>
            </a:p>
          </p:txBody>
        </p:sp>
      </p:grpSp>
      <p:grpSp>
        <p:nvGrpSpPr>
          <p:cNvPr id="189" name="Group 189"/>
          <p:cNvGrpSpPr/>
          <p:nvPr/>
        </p:nvGrpSpPr>
        <p:grpSpPr>
          <a:xfrm>
            <a:off x="13148121" y="4965501"/>
            <a:ext cx="5199758" cy="2993968"/>
            <a:chOff x="-6697" y="-151209"/>
            <a:chExt cx="5199757" cy="2993966"/>
          </a:xfrm>
        </p:grpSpPr>
        <p:sp>
          <p:nvSpPr>
            <p:cNvPr id="186" name="Shape 186"/>
            <p:cNvSpPr/>
            <p:nvPr/>
          </p:nvSpPr>
          <p:spPr>
            <a:xfrm>
              <a:off x="-6698" y="-151210"/>
              <a:ext cx="5199758" cy="1930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12000">
                  <a:solidFill>
                    <a:srgbClr val="D04B6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180484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380999" y="1701969"/>
              <a:ext cx="4009878" cy="635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0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2016全年来访数据统计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380999" y="2220457"/>
              <a:ext cx="4111478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101600" tIns="101600" rIns="101600" bIns="101600" numCol="1" anchor="ctr">
              <a:spAutoFit/>
            </a:bodyPr>
            <a:lstStyle>
              <a:lvl1pPr algn="l" defTabSz="457200">
                <a:lnSpc>
                  <a:spcPct val="1000000"/>
                </a:lnSpc>
                <a:defRPr sz="2400">
                  <a:solidFill>
                    <a:srgbClr val="A6AAA9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每月访问人数月均值18048人</a:t>
              </a:r>
            </a:p>
          </p:txBody>
        </p:sp>
      </p:grpSp>
      <p:grpSp>
        <p:nvGrpSpPr>
          <p:cNvPr id="192" name="Group 192"/>
          <p:cNvGrpSpPr/>
          <p:nvPr/>
        </p:nvGrpSpPr>
        <p:grpSpPr>
          <a:xfrm>
            <a:off x="2792170" y="10086975"/>
            <a:ext cx="2242469" cy="736601"/>
            <a:chOff x="0" y="-63499"/>
            <a:chExt cx="2242467" cy="736600"/>
          </a:xfrm>
        </p:grpSpPr>
        <p:sp>
          <p:nvSpPr>
            <p:cNvPr id="190" name="Shape 190"/>
            <p:cNvSpPr/>
            <p:nvPr/>
          </p:nvSpPr>
          <p:spPr>
            <a:xfrm>
              <a:off x="0" y="179790"/>
              <a:ext cx="199219" cy="199220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91" name="Shape 191"/>
            <p:cNvSpPr/>
            <p:nvPr/>
          </p:nvSpPr>
          <p:spPr>
            <a:xfrm>
              <a:off x="299367" y="-63500"/>
              <a:ext cx="1943101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6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商务对接</a:t>
              </a:r>
            </a:p>
          </p:txBody>
        </p:sp>
      </p:grpSp>
      <p:grpSp>
        <p:nvGrpSpPr>
          <p:cNvPr id="195" name="Group 195"/>
          <p:cNvGrpSpPr/>
          <p:nvPr/>
        </p:nvGrpSpPr>
        <p:grpSpPr>
          <a:xfrm>
            <a:off x="8363237" y="10086975"/>
            <a:ext cx="2242469" cy="736601"/>
            <a:chOff x="0" y="-63499"/>
            <a:chExt cx="2242467" cy="736600"/>
          </a:xfrm>
        </p:grpSpPr>
        <p:sp>
          <p:nvSpPr>
            <p:cNvPr id="193" name="Shape 193"/>
            <p:cNvSpPr/>
            <p:nvPr/>
          </p:nvSpPr>
          <p:spPr>
            <a:xfrm>
              <a:off x="0" y="179790"/>
              <a:ext cx="199219" cy="199220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94" name="Shape 194"/>
            <p:cNvSpPr/>
            <p:nvPr/>
          </p:nvSpPr>
          <p:spPr>
            <a:xfrm>
              <a:off x="299367" y="-63500"/>
              <a:ext cx="1943101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6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项目合作</a:t>
              </a:r>
            </a:p>
          </p:txBody>
        </p:sp>
      </p:grpSp>
      <p:grpSp>
        <p:nvGrpSpPr>
          <p:cNvPr id="198" name="Group 198"/>
          <p:cNvGrpSpPr/>
          <p:nvPr/>
        </p:nvGrpSpPr>
        <p:grpSpPr>
          <a:xfrm>
            <a:off x="13934304" y="10086975"/>
            <a:ext cx="2242469" cy="736601"/>
            <a:chOff x="0" y="-63499"/>
            <a:chExt cx="2242467" cy="736600"/>
          </a:xfrm>
        </p:grpSpPr>
        <p:sp>
          <p:nvSpPr>
            <p:cNvPr id="196" name="Shape 196"/>
            <p:cNvSpPr/>
            <p:nvPr/>
          </p:nvSpPr>
          <p:spPr>
            <a:xfrm>
              <a:off x="0" y="179790"/>
              <a:ext cx="199219" cy="199220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97" name="Shape 197"/>
            <p:cNvSpPr/>
            <p:nvPr/>
          </p:nvSpPr>
          <p:spPr>
            <a:xfrm>
              <a:off x="299367" y="-63500"/>
              <a:ext cx="1943101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6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参加培训</a:t>
              </a:r>
            </a:p>
          </p:txBody>
        </p:sp>
      </p:grpSp>
      <p:grpSp>
        <p:nvGrpSpPr>
          <p:cNvPr id="201" name="Group 201"/>
          <p:cNvGrpSpPr/>
          <p:nvPr/>
        </p:nvGrpSpPr>
        <p:grpSpPr>
          <a:xfrm>
            <a:off x="19505370" y="10086975"/>
            <a:ext cx="2242469" cy="736601"/>
            <a:chOff x="0" y="-63499"/>
            <a:chExt cx="2242467" cy="736600"/>
          </a:xfrm>
        </p:grpSpPr>
        <p:sp>
          <p:nvSpPr>
            <p:cNvPr id="199" name="Shape 199"/>
            <p:cNvSpPr/>
            <p:nvPr/>
          </p:nvSpPr>
          <p:spPr>
            <a:xfrm>
              <a:off x="0" y="179790"/>
              <a:ext cx="199219" cy="199220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00" name="Shape 200"/>
            <p:cNvSpPr/>
            <p:nvPr/>
          </p:nvSpPr>
          <p:spPr>
            <a:xfrm>
              <a:off x="299367" y="-63500"/>
              <a:ext cx="1943101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z="3600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招聘新人</a:t>
              </a:r>
            </a:p>
          </p:txBody>
        </p:sp>
      </p:grpSp>
      <p:sp>
        <p:nvSpPr>
          <p:cNvPr id="202" name="Shape 202"/>
          <p:cNvSpPr/>
          <p:nvPr/>
        </p:nvSpPr>
        <p:spPr>
          <a:xfrm>
            <a:off x="10900984" y="9230373"/>
            <a:ext cx="263748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01600" tIns="101600" rIns="101600" bIns="101600" anchor="ctr">
            <a:spAutoFit/>
          </a:bodyPr>
          <a:lstStyle>
            <a:lvl1pPr algn="l" defTabSz="457200">
              <a:lnSpc>
                <a:spcPct val="1000000"/>
              </a:lnSpc>
              <a:defRPr sz="2400">
                <a:solidFill>
                  <a:srgbClr val="A6AAA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  —   访客画像  —</a:t>
            </a:r>
          </a:p>
        </p:txBody>
      </p:sp>
      <p:sp>
        <p:nvSpPr>
          <p:cNvPr id="203" name="Shape 203"/>
          <p:cNvSpPr/>
          <p:nvPr/>
        </p:nvSpPr>
        <p:spPr>
          <a:xfrm>
            <a:off x="10900984" y="3236206"/>
            <a:ext cx="263748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01600" tIns="101600" rIns="101600" bIns="101600" anchor="ctr">
            <a:spAutoFit/>
          </a:bodyPr>
          <a:lstStyle>
            <a:lvl1pPr algn="l" defTabSz="457200">
              <a:lnSpc>
                <a:spcPct val="1000000"/>
              </a:lnSpc>
              <a:defRPr sz="2400">
                <a:solidFill>
                  <a:srgbClr val="A6AAA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  —   数据展示  —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>
            <a:off x="913482" y="71636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06" name="Shape 206"/>
          <p:cNvSpPr/>
          <p:nvPr/>
        </p:nvSpPr>
        <p:spPr>
          <a:xfrm>
            <a:off x="1212850" y="473075"/>
            <a:ext cx="19431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项目背景</a:t>
            </a:r>
          </a:p>
        </p:txBody>
      </p:sp>
      <p:sp>
        <p:nvSpPr>
          <p:cNvPr id="207" name="Shape 207"/>
          <p:cNvSpPr/>
          <p:nvPr/>
        </p:nvSpPr>
        <p:spPr>
          <a:xfrm>
            <a:off x="4260850" y="5356224"/>
            <a:ext cx="15862300" cy="184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随着阿里影响力的日益扩大，</a:t>
            </a:r>
            <a:r>
              <a:rPr sz="3000">
                <a:solidFill>
                  <a:srgbClr val="D04B5F"/>
                </a:solidFill>
              </a:rPr>
              <a:t>每年园区的访客就高18万人以上</a:t>
            </a:r>
            <a:r>
              <a:t>，访客量增加，但访客来到园区的体验感受并没有改善，访客的一些建议想法我们也无法获知；伴随着手机等新交互形态的普及，希望通过此项目让访客对阿里文化更加全面的了解认识，同时为阿里的形象塑造提供新的途径，对外阿里文化品牌的传播；</a:t>
            </a:r>
          </a:p>
        </p:txBody>
      </p:sp>
      <p:sp>
        <p:nvSpPr>
          <p:cNvPr id="208" name="Shape 208"/>
          <p:cNvSpPr/>
          <p:nvPr/>
        </p:nvSpPr>
        <p:spPr>
          <a:xfrm>
            <a:off x="482600" y="508000"/>
            <a:ext cx="584200" cy="5842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/>
        </p:nvSpPr>
        <p:spPr>
          <a:xfrm>
            <a:off x="913482" y="71636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11" name="Shape 211"/>
          <p:cNvSpPr/>
          <p:nvPr/>
        </p:nvSpPr>
        <p:spPr>
          <a:xfrm>
            <a:off x="1212850" y="473075"/>
            <a:ext cx="19431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应用价值</a:t>
            </a:r>
          </a:p>
        </p:txBody>
      </p:sp>
      <p:sp>
        <p:nvSpPr>
          <p:cNvPr id="212" name="Shape 212"/>
          <p:cNvSpPr/>
          <p:nvPr/>
        </p:nvSpPr>
        <p:spPr>
          <a:xfrm>
            <a:off x="482600" y="508000"/>
            <a:ext cx="584200" cy="5842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13" name="Shape 213"/>
          <p:cNvSpPr/>
          <p:nvPr/>
        </p:nvSpPr>
        <p:spPr>
          <a:xfrm>
            <a:off x="10570591" y="4876800"/>
            <a:ext cx="3242818" cy="324281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14" name="Shape 214"/>
          <p:cNvSpPr/>
          <p:nvPr/>
        </p:nvSpPr>
        <p:spPr>
          <a:xfrm>
            <a:off x="9019257" y="3325465"/>
            <a:ext cx="6345486" cy="6345486"/>
          </a:xfrm>
          <a:prstGeom prst="ellips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15" name="Shape 215"/>
          <p:cNvSpPr/>
          <p:nvPr/>
        </p:nvSpPr>
        <p:spPr>
          <a:xfrm>
            <a:off x="13973249" y="3876749"/>
            <a:ext cx="1288902" cy="1288902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16" name="Shape 216"/>
          <p:cNvSpPr/>
          <p:nvPr/>
        </p:nvSpPr>
        <p:spPr>
          <a:xfrm>
            <a:off x="15627349" y="3653461"/>
            <a:ext cx="31623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rgbClr val="D04B6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文化价值</a:t>
            </a:r>
          </a:p>
        </p:txBody>
      </p:sp>
      <p:sp>
        <p:nvSpPr>
          <p:cNvPr id="217" name="Shape 217"/>
          <p:cNvSpPr/>
          <p:nvPr/>
        </p:nvSpPr>
        <p:spPr>
          <a:xfrm>
            <a:off x="15728950" y="4737099"/>
            <a:ext cx="6904584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作为公司文化以及相关重大事记、园区活动宣传等</a:t>
            </a:r>
          </a:p>
          <a:p>
            <a: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传播的载体</a:t>
            </a:r>
          </a:p>
        </p:txBody>
      </p:sp>
      <p:sp>
        <p:nvSpPr>
          <p:cNvPr id="218" name="Shape 218"/>
          <p:cNvSpPr/>
          <p:nvPr/>
        </p:nvSpPr>
        <p:spPr>
          <a:xfrm>
            <a:off x="14306946" y="4197350"/>
            <a:ext cx="62284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219" name="Shape 219"/>
          <p:cNvSpPr/>
          <p:nvPr/>
        </p:nvSpPr>
        <p:spPr>
          <a:xfrm>
            <a:off x="4832350" y="5487803"/>
            <a:ext cx="31623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rgbClr val="D04B6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实用价值</a:t>
            </a:r>
          </a:p>
        </p:txBody>
      </p:sp>
      <p:sp>
        <p:nvSpPr>
          <p:cNvPr id="220" name="Shape 220"/>
          <p:cNvSpPr/>
          <p:nvPr/>
        </p:nvSpPr>
        <p:spPr>
          <a:xfrm>
            <a:off x="1936601" y="6615891"/>
            <a:ext cx="5990184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帮助用户清晰导航，提升用户全区体验</a:t>
            </a:r>
          </a:p>
          <a:p>
            <a:pPr algn="r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作为阿里的第一个阿牛文化地图，可以使其</a:t>
            </a:r>
          </a:p>
          <a:p>
            <a:pPr algn="r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复用到别的园区以及一些业务上</a:t>
            </a:r>
          </a:p>
        </p:txBody>
      </p:sp>
      <p:sp>
        <p:nvSpPr>
          <p:cNvPr id="221" name="Shape 221"/>
          <p:cNvSpPr/>
          <p:nvPr/>
        </p:nvSpPr>
        <p:spPr>
          <a:xfrm>
            <a:off x="8423349" y="5654749"/>
            <a:ext cx="1288902" cy="1288902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22" name="Shape 222"/>
          <p:cNvSpPr/>
          <p:nvPr/>
        </p:nvSpPr>
        <p:spPr>
          <a:xfrm>
            <a:off x="8757046" y="5975350"/>
            <a:ext cx="62284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223" name="Shape 223"/>
          <p:cNvSpPr/>
          <p:nvPr/>
        </p:nvSpPr>
        <p:spPr>
          <a:xfrm>
            <a:off x="12271449" y="8956749"/>
            <a:ext cx="1288902" cy="1288902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24" name="Shape 224"/>
          <p:cNvSpPr/>
          <p:nvPr/>
        </p:nvSpPr>
        <p:spPr>
          <a:xfrm>
            <a:off x="12605146" y="9277350"/>
            <a:ext cx="62284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225" name="Shape 225"/>
          <p:cNvSpPr/>
          <p:nvPr/>
        </p:nvSpPr>
        <p:spPr>
          <a:xfrm>
            <a:off x="14204949" y="9038262"/>
            <a:ext cx="31623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rgbClr val="D04B6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商业价值</a:t>
            </a:r>
          </a:p>
        </p:txBody>
      </p:sp>
      <p:sp>
        <p:nvSpPr>
          <p:cNvPr id="226" name="Shape 226"/>
          <p:cNvSpPr/>
          <p:nvPr/>
        </p:nvSpPr>
        <p:spPr>
          <a:xfrm>
            <a:off x="14306550" y="10077450"/>
            <a:ext cx="590550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架接公司的业务互通，传播我们的业务活动</a:t>
            </a:r>
          </a:p>
        </p:txBody>
      </p:sp>
      <p:pic>
        <p:nvPicPr>
          <p:cNvPr id="227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71800" y="5760116"/>
            <a:ext cx="885855" cy="990601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Shape 228"/>
          <p:cNvSpPr/>
          <p:nvPr/>
        </p:nvSpPr>
        <p:spPr>
          <a:xfrm>
            <a:off x="11017250" y="6774641"/>
            <a:ext cx="240030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－应用价值－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/>
        </p:nvSpPr>
        <p:spPr>
          <a:xfrm>
            <a:off x="4647282" y="504071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31" name="Shape 231"/>
          <p:cNvSpPr/>
          <p:nvPr/>
        </p:nvSpPr>
        <p:spPr>
          <a:xfrm>
            <a:off x="913482" y="71636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32" name="Shape 232"/>
          <p:cNvSpPr/>
          <p:nvPr/>
        </p:nvSpPr>
        <p:spPr>
          <a:xfrm>
            <a:off x="1212850" y="473075"/>
            <a:ext cx="19431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项目目标</a:t>
            </a:r>
          </a:p>
        </p:txBody>
      </p:sp>
      <p:sp>
        <p:nvSpPr>
          <p:cNvPr id="233" name="Shape 233"/>
          <p:cNvSpPr/>
          <p:nvPr/>
        </p:nvSpPr>
        <p:spPr>
          <a:xfrm>
            <a:off x="482600" y="508000"/>
            <a:ext cx="584200" cy="5842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34" name="Shape 234"/>
          <p:cNvSpPr/>
          <p:nvPr/>
        </p:nvSpPr>
        <p:spPr>
          <a:xfrm>
            <a:off x="5111650" y="4905375"/>
            <a:ext cx="17267784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1" sz="3600">
                <a:latin typeface="Helvetica"/>
                <a:ea typeface="Helvetica"/>
                <a:cs typeface="Helvetica"/>
                <a:sym typeface="Helvetica"/>
              </a:defRPr>
            </a:pPr>
            <a:r>
              <a:t>客户第一从客户体验开始</a:t>
            </a:r>
          </a:p>
          <a:p>
            <a:pPr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给来园区的访客，提供一份生动有趣的数字化园区地图向导，帮助他们了解园区地理分布，功能区域，文化历史遗迹定位引导；</a:t>
            </a:r>
          </a:p>
          <a:p>
            <a:pPr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让客户近距离接触阿里，体验阿里文化；</a:t>
            </a:r>
          </a:p>
        </p:txBody>
      </p:sp>
      <p:sp>
        <p:nvSpPr>
          <p:cNvPr id="235" name="Shape 235"/>
          <p:cNvSpPr/>
          <p:nvPr/>
        </p:nvSpPr>
        <p:spPr>
          <a:xfrm>
            <a:off x="5111650" y="7273924"/>
            <a:ext cx="17267784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1" sz="3600">
                <a:latin typeface="Helvetica"/>
                <a:ea typeface="Helvetica"/>
                <a:cs typeface="Helvetica"/>
                <a:sym typeface="Helvetica"/>
              </a:defRPr>
            </a:pPr>
            <a:r>
              <a:t>阿里文化品牌的对外传播</a:t>
            </a:r>
          </a:p>
          <a:p>
            <a:pPr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通过有趣的阿牛地图，衔接公司文化、历史、人文以及业务背景，进而传递阿里企业文化，吸引全球潜在用户关注并走进阿里；</a:t>
            </a:r>
          </a:p>
          <a:p>
            <a:pPr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提升阿里的对外的社会影响力</a:t>
            </a:r>
          </a:p>
        </p:txBody>
      </p:sp>
      <p:sp>
        <p:nvSpPr>
          <p:cNvPr id="236" name="Shape 236"/>
          <p:cNvSpPr/>
          <p:nvPr/>
        </p:nvSpPr>
        <p:spPr>
          <a:xfrm>
            <a:off x="4647282" y="750451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4470400"/>
            <a:ext cx="24384000" cy="4013200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Shape 239"/>
          <p:cNvSpPr/>
          <p:nvPr/>
        </p:nvSpPr>
        <p:spPr>
          <a:xfrm>
            <a:off x="419100" y="454482"/>
            <a:ext cx="3378200" cy="1905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40" name="Shape 240"/>
          <p:cNvSpPr/>
          <p:nvPr/>
        </p:nvSpPr>
        <p:spPr>
          <a:xfrm>
            <a:off x="3816350" y="7386045"/>
            <a:ext cx="19431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前期规划</a:t>
            </a:r>
          </a:p>
        </p:txBody>
      </p:sp>
      <p:sp>
        <p:nvSpPr>
          <p:cNvPr id="241" name="Shape 241"/>
          <p:cNvSpPr/>
          <p:nvPr/>
        </p:nvSpPr>
        <p:spPr>
          <a:xfrm>
            <a:off x="8862483" y="7386045"/>
            <a:ext cx="19431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拍摄实景</a:t>
            </a:r>
          </a:p>
        </p:txBody>
      </p:sp>
      <p:sp>
        <p:nvSpPr>
          <p:cNvPr id="242" name="Shape 242"/>
          <p:cNvSpPr/>
          <p:nvPr/>
        </p:nvSpPr>
        <p:spPr>
          <a:xfrm>
            <a:off x="13781616" y="7386045"/>
            <a:ext cx="194310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视觉设计</a:t>
            </a:r>
          </a:p>
        </p:txBody>
      </p:sp>
      <p:sp>
        <p:nvSpPr>
          <p:cNvPr id="243" name="Shape 243"/>
          <p:cNvSpPr/>
          <p:nvPr/>
        </p:nvSpPr>
        <p:spPr>
          <a:xfrm>
            <a:off x="1843972" y="876300"/>
            <a:ext cx="528456" cy="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44" name="Shape 244"/>
          <p:cNvSpPr/>
          <p:nvPr/>
        </p:nvSpPr>
        <p:spPr>
          <a:xfrm>
            <a:off x="946112" y="1013282"/>
            <a:ext cx="232417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项 目 展 示</a:t>
            </a:r>
          </a:p>
        </p:txBody>
      </p:sp>
      <p:sp>
        <p:nvSpPr>
          <p:cNvPr id="245" name="Shape 245"/>
          <p:cNvSpPr/>
          <p:nvPr/>
        </p:nvSpPr>
        <p:spPr>
          <a:xfrm>
            <a:off x="975741" y="1657731"/>
            <a:ext cx="2264918" cy="298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1400">
                <a:solidFill>
                  <a:srgbClr val="A6AAA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EXPERIENCE OVERVIEW</a:t>
            </a:r>
          </a:p>
        </p:txBody>
      </p:sp>
      <p:sp>
        <p:nvSpPr>
          <p:cNvPr id="246" name="Shape 246"/>
          <p:cNvSpPr/>
          <p:nvPr/>
        </p:nvSpPr>
        <p:spPr>
          <a:xfrm>
            <a:off x="18700750" y="7386045"/>
            <a:ext cx="19431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前端开发</a:t>
            </a:r>
          </a:p>
        </p:txBody>
      </p:sp>
      <p:sp>
        <p:nvSpPr>
          <p:cNvPr id="247" name="Shape 247"/>
          <p:cNvSpPr/>
          <p:nvPr/>
        </p:nvSpPr>
        <p:spPr>
          <a:xfrm>
            <a:off x="3853307" y="8432800"/>
            <a:ext cx="1869187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320" sz="2000"/>
            </a:lvl1pPr>
          </a:lstStyle>
          <a:p>
            <a:pPr/>
            <a:r>
              <a:t>Pre-Planing</a:t>
            </a:r>
          </a:p>
        </p:txBody>
      </p:sp>
      <p:sp>
        <p:nvSpPr>
          <p:cNvPr id="248" name="Shape 248"/>
          <p:cNvSpPr/>
          <p:nvPr/>
        </p:nvSpPr>
        <p:spPr>
          <a:xfrm>
            <a:off x="8849069" y="8432800"/>
            <a:ext cx="185115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400" sz="2000"/>
            </a:lvl1pPr>
          </a:lstStyle>
          <a:p>
            <a:pPr/>
            <a:r>
              <a:t>Camcorder</a:t>
            </a:r>
          </a:p>
        </p:txBody>
      </p:sp>
      <p:sp>
        <p:nvSpPr>
          <p:cNvPr id="249" name="Shape 249"/>
          <p:cNvSpPr/>
          <p:nvPr/>
        </p:nvSpPr>
        <p:spPr>
          <a:xfrm>
            <a:off x="13837623" y="8432800"/>
            <a:ext cx="1907287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140" sz="2000"/>
            </a:lvl1pPr>
          </a:lstStyle>
          <a:p>
            <a:pPr/>
            <a:r>
              <a:t>Visual-Design</a:t>
            </a:r>
          </a:p>
        </p:txBody>
      </p:sp>
      <p:sp>
        <p:nvSpPr>
          <p:cNvPr id="250" name="Shape 250"/>
          <p:cNvSpPr/>
          <p:nvPr/>
        </p:nvSpPr>
        <p:spPr>
          <a:xfrm>
            <a:off x="18751422" y="8432800"/>
            <a:ext cx="1892555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Develop-HTML </a:t>
            </a:r>
          </a:p>
        </p:txBody>
      </p:sp>
      <p:sp>
        <p:nvSpPr>
          <p:cNvPr id="251" name="Shape 251"/>
          <p:cNvSpPr/>
          <p:nvPr/>
        </p:nvSpPr>
        <p:spPr>
          <a:xfrm>
            <a:off x="3920072" y="8372972"/>
            <a:ext cx="1676147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52" name="Shape 252"/>
          <p:cNvSpPr/>
          <p:nvPr/>
        </p:nvSpPr>
        <p:spPr>
          <a:xfrm>
            <a:off x="8898472" y="8372972"/>
            <a:ext cx="1676147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53" name="Shape 253"/>
          <p:cNvSpPr/>
          <p:nvPr/>
        </p:nvSpPr>
        <p:spPr>
          <a:xfrm>
            <a:off x="13915093" y="8372972"/>
            <a:ext cx="1676147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54" name="Shape 254"/>
          <p:cNvSpPr/>
          <p:nvPr/>
        </p:nvSpPr>
        <p:spPr>
          <a:xfrm>
            <a:off x="18834227" y="8372972"/>
            <a:ext cx="1676147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55" name="Shape 255"/>
          <p:cNvSpPr/>
          <p:nvPr/>
        </p:nvSpPr>
        <p:spPr>
          <a:xfrm>
            <a:off x="127000" y="1143000"/>
            <a:ext cx="584200" cy="736600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5.jpg"/>
          <p:cNvPicPr>
            <a:picLocks noChangeAspect="1"/>
          </p:cNvPicPr>
          <p:nvPr/>
        </p:nvPicPr>
        <p:blipFill>
          <a:blip r:embed="rId2">
            <a:extLst/>
          </a:blip>
          <a:srcRect l="44066" t="0" r="0" b="0"/>
          <a:stretch>
            <a:fillRect/>
          </a:stretch>
        </p:blipFill>
        <p:spPr>
          <a:xfrm>
            <a:off x="8256091" y="0"/>
            <a:ext cx="13638709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pasted-image.png"/>
          <p:cNvPicPr>
            <a:picLocks noChangeAspect="1"/>
          </p:cNvPicPr>
          <p:nvPr/>
        </p:nvPicPr>
        <p:blipFill>
          <a:blip r:embed="rId3">
            <a:extLst/>
          </a:blip>
          <a:srcRect l="5415" t="0" r="5415" b="0"/>
          <a:stretch>
            <a:fillRect/>
          </a:stretch>
        </p:blipFill>
        <p:spPr>
          <a:xfrm>
            <a:off x="10733116" y="4060094"/>
            <a:ext cx="3692355" cy="656153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ditu-3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765616" y="4072794"/>
            <a:ext cx="3692356" cy="656153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0" name="5.jpg"/>
          <p:cNvPicPr>
            <a:picLocks noChangeAspect="1"/>
          </p:cNvPicPr>
          <p:nvPr/>
        </p:nvPicPr>
        <p:blipFill>
          <a:blip r:embed="rId2">
            <a:extLst/>
          </a:blip>
          <a:srcRect l="0" t="0" r="70937" b="12407"/>
          <a:stretch>
            <a:fillRect/>
          </a:stretch>
        </p:blipFill>
        <p:spPr>
          <a:xfrm>
            <a:off x="2463800" y="0"/>
            <a:ext cx="7086601" cy="12014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lADOqxQko80EsM0DhA_900_1200.jpg"/>
          <p:cNvPicPr>
            <a:picLocks noChangeAspect="1"/>
          </p:cNvPicPr>
          <p:nvPr/>
        </p:nvPicPr>
        <p:blipFill>
          <a:blip r:embed="rId5">
            <a:extLst/>
          </a:blip>
          <a:srcRect l="12484" t="0" r="12484" b="0"/>
          <a:stretch>
            <a:fillRect/>
          </a:stretch>
        </p:blipFill>
        <p:spPr>
          <a:xfrm>
            <a:off x="4446617" y="4060094"/>
            <a:ext cx="3692355" cy="6561535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Shape 262"/>
          <p:cNvSpPr/>
          <p:nvPr/>
        </p:nvSpPr>
        <p:spPr>
          <a:xfrm>
            <a:off x="913482" y="71636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63" name="Shape 263"/>
          <p:cNvSpPr/>
          <p:nvPr/>
        </p:nvSpPr>
        <p:spPr>
          <a:xfrm>
            <a:off x="1212850" y="473075"/>
            <a:ext cx="19431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前期规划</a:t>
            </a:r>
          </a:p>
        </p:txBody>
      </p:sp>
      <p:sp>
        <p:nvSpPr>
          <p:cNvPr id="264" name="Shape 264"/>
          <p:cNvSpPr/>
          <p:nvPr/>
        </p:nvSpPr>
        <p:spPr>
          <a:xfrm>
            <a:off x="482600" y="508000"/>
            <a:ext cx="584200" cy="5842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/>
        </p:nvSpPr>
        <p:spPr>
          <a:xfrm>
            <a:off x="2305000" y="10637119"/>
            <a:ext cx="15405200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拍摄园区全景展示：http://720yun.com/t/a97jOdearv8?from=singlemessage&amp;isappinstalled=0&amp;pano_id=1949623</a:t>
            </a:r>
          </a:p>
        </p:txBody>
      </p:sp>
      <p:pic>
        <p:nvPicPr>
          <p:cNvPr id="267" name="æªæ é¢-1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62200" y="2731751"/>
            <a:ext cx="10196577" cy="7647433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Shape 268"/>
          <p:cNvSpPr/>
          <p:nvPr/>
        </p:nvSpPr>
        <p:spPr>
          <a:xfrm>
            <a:off x="913482" y="716365"/>
            <a:ext cx="199220" cy="1992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69" name="Shape 269"/>
          <p:cNvSpPr/>
          <p:nvPr/>
        </p:nvSpPr>
        <p:spPr>
          <a:xfrm>
            <a:off x="1212850" y="473075"/>
            <a:ext cx="19431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拍摄实景</a:t>
            </a:r>
          </a:p>
        </p:txBody>
      </p:sp>
      <p:sp>
        <p:nvSpPr>
          <p:cNvPr id="270" name="Shape 270"/>
          <p:cNvSpPr/>
          <p:nvPr/>
        </p:nvSpPr>
        <p:spPr>
          <a:xfrm>
            <a:off x="482600" y="508000"/>
            <a:ext cx="584200" cy="5842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71" name="Shape 271"/>
          <p:cNvSpPr/>
          <p:nvPr/>
        </p:nvSpPr>
        <p:spPr>
          <a:xfrm flipV="1">
            <a:off x="13834094" y="3348861"/>
            <a:ext cx="1" cy="6383613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72" name="Shape 272"/>
          <p:cNvSpPr/>
          <p:nvPr/>
        </p:nvSpPr>
        <p:spPr>
          <a:xfrm>
            <a:off x="13732495" y="2758058"/>
            <a:ext cx="199219" cy="199219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273" name="Shape 273"/>
          <p:cNvSpPr/>
          <p:nvPr/>
        </p:nvSpPr>
        <p:spPr>
          <a:xfrm>
            <a:off x="13757895" y="10124058"/>
            <a:ext cx="199219" cy="199219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pic>
        <p:nvPicPr>
          <p:cNvPr id="274" name="0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131037" y="7886244"/>
            <a:ext cx="1480974" cy="148097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00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131037" y="5766705"/>
            <a:ext cx="1480974" cy="1480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00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131037" y="3647167"/>
            <a:ext cx="1480974" cy="1480974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Shape 277"/>
          <p:cNvSpPr/>
          <p:nvPr/>
        </p:nvSpPr>
        <p:spPr>
          <a:xfrm>
            <a:off x="15109414" y="3968750"/>
            <a:ext cx="4770984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第一阶段拍摄</a:t>
            </a:r>
          </a:p>
          <a:p>
            <a:pPr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完成室外园区地图导航的实景拍摄</a:t>
            </a:r>
          </a:p>
        </p:txBody>
      </p:sp>
      <p:sp>
        <p:nvSpPr>
          <p:cNvPr id="278" name="Shape 278"/>
          <p:cNvSpPr/>
          <p:nvPr/>
        </p:nvSpPr>
        <p:spPr>
          <a:xfrm>
            <a:off x="15109414" y="6127750"/>
            <a:ext cx="3856584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第二阶段拍摄</a:t>
            </a:r>
          </a:p>
          <a:p>
            <a:pPr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完成室内重要场景实景拍摄</a:t>
            </a:r>
          </a:p>
        </p:txBody>
      </p:sp>
      <p:sp>
        <p:nvSpPr>
          <p:cNvPr id="279" name="Shape 279"/>
          <p:cNvSpPr/>
          <p:nvPr/>
        </p:nvSpPr>
        <p:spPr>
          <a:xfrm>
            <a:off x="15109414" y="8290180"/>
            <a:ext cx="2332584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1"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第三阶段拍摄</a:t>
            </a:r>
          </a:p>
          <a:p>
            <a:pPr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图片风格化处理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